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63" r:id="rId5"/>
    <p:sldId id="259" r:id="rId6"/>
    <p:sldId id="268" r:id="rId7"/>
    <p:sldId id="269" r:id="rId8"/>
    <p:sldId id="270" r:id="rId9"/>
    <p:sldId id="272" r:id="rId10"/>
    <p:sldId id="281" r:id="rId11"/>
    <p:sldId id="282" r:id="rId12"/>
    <p:sldId id="274" r:id="rId13"/>
    <p:sldId id="275" r:id="rId14"/>
    <p:sldId id="271" r:id="rId15"/>
    <p:sldId id="276" r:id="rId16"/>
    <p:sldId id="277" r:id="rId17"/>
    <p:sldId id="278" r:id="rId18"/>
    <p:sldId id="280" r:id="rId19"/>
    <p:sldId id="279" r:id="rId20"/>
    <p:sldId id="25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88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varScale="1">
        <p:scale>
          <a:sx n="78" d="100"/>
          <a:sy n="78" d="100"/>
        </p:scale>
        <p:origin x="60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7/13/2017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7/13/2017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7/13/2017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7/13/2017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7/13/2017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inc.com/larry-kim/22-top-tips-to-effectively-raise-your-profile-on-linkedin.htm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rnpp.org/" TargetMode="External"/><Relationship Id="rId2" Type="http://schemas.openxmlformats.org/officeDocument/2006/relationships/hyperlink" Target="mailto:abratton@yournpp.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insideradio.com/free/negativity-slows-facebook-use-radio-may-face-effect/article_c43deea0-ee9c-11e6-a815-a7373728a83d.html" TargetMode="External"/><Relationship Id="rId2" Type="http://schemas.openxmlformats.org/officeDocument/2006/relationships/hyperlink" Target="http://www.upmc.com/media/NewsReleases/2017/Pages/primack-smu.aspx?utm_source=facebook&amp;utm_medium=social&amp;sf53049397=1" TargetMode="External"/><Relationship Id="rId1" Type="http://schemas.openxmlformats.org/officeDocument/2006/relationships/slideLayout" Target="../slideLayouts/slideLayout4.xml"/><Relationship Id="rId4" Type="http://schemas.openxmlformats.org/officeDocument/2006/relationships/hyperlink" Target="http://www.npr.org/sections/alltechconsidered/2013/08/19/213568763/researchers-facebook-makes-us-sadder-and-less-satisfi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Developing your professional Persona:  online</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1"/>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July 11, 2017</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3670" y="5537357"/>
            <a:ext cx="5138474" cy="553374"/>
          </a:xfrm>
          <a:prstGeom prst="rect">
            <a:avLst/>
          </a:prstGeom>
        </p:spPr>
      </p:pic>
    </p:spTree>
    <p:extLst>
      <p:ext uri="{BB962C8B-B14F-4D97-AF65-F5344CB8AC3E}">
        <p14:creationId xmlns:p14="http://schemas.microsoft.com/office/powerpoint/2010/main" val="1926873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Warnings/lessons learned</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5"/>
          <p:cNvSpPr>
            <a:spLocks noGrp="1"/>
          </p:cNvSpPr>
          <p:nvPr>
            <p:ph sz="half" idx="1"/>
          </p:nvPr>
        </p:nvSpPr>
        <p:spPr>
          <a:xfrm>
            <a:off x="581193" y="1883391"/>
            <a:ext cx="11029616" cy="3977659"/>
          </a:xfrm>
        </p:spPr>
        <p:txBody>
          <a:bodyPr>
            <a:noAutofit/>
          </a:bodyPr>
          <a:lstStyle/>
          <a:p>
            <a:pPr marL="514350" indent="-514350">
              <a:buFont typeface="+mj-lt"/>
              <a:buAutoNum type="arabicPeriod"/>
            </a:pPr>
            <a:r>
              <a:rPr lang="en-US" sz="2000" dirty="0" smtClean="0">
                <a:latin typeface="Open Sans" panose="020B0606030504020204" pitchFamily="34" charset="0"/>
                <a:ea typeface="Open Sans" panose="020B0606030504020204" pitchFamily="34" charset="0"/>
                <a:cs typeface="Open Sans" panose="020B0606030504020204" pitchFamily="34" charset="0"/>
              </a:rPr>
              <a:t>What you put online stays online—forever!</a:t>
            </a:r>
          </a:p>
          <a:p>
            <a:pPr marL="514350" indent="-514350">
              <a:buFont typeface="+mj-lt"/>
              <a:buAutoNum type="arabicPeriod"/>
            </a:pPr>
            <a:r>
              <a:rPr lang="en-US" sz="2000" dirty="0" smtClean="0">
                <a:latin typeface="Open Sans" panose="020B0606030504020204" pitchFamily="34" charset="0"/>
                <a:ea typeface="Open Sans" panose="020B0606030504020204" pitchFamily="34" charset="0"/>
                <a:cs typeface="Open Sans" panose="020B0606030504020204" pitchFamily="34" charset="0"/>
              </a:rPr>
              <a:t>Something harmless at one point might be harmful at another point in your career.</a:t>
            </a:r>
          </a:p>
          <a:p>
            <a:pPr marL="514350" indent="-514350">
              <a:buFont typeface="+mj-lt"/>
              <a:buAutoNum type="arabicPeriod"/>
            </a:pPr>
            <a:r>
              <a:rPr lang="en-US" sz="2000" dirty="0" smtClean="0">
                <a:latin typeface="Open Sans" panose="020B0606030504020204" pitchFamily="34" charset="0"/>
                <a:ea typeface="Open Sans" panose="020B0606030504020204" pitchFamily="34" charset="0"/>
                <a:cs typeface="Open Sans" panose="020B0606030504020204" pitchFamily="34" charset="0"/>
              </a:rPr>
              <a:t>Current and future employers will search for you online.</a:t>
            </a:r>
          </a:p>
          <a:p>
            <a:pPr marL="514350" indent="-514350">
              <a:buFont typeface="+mj-lt"/>
              <a:buAutoNum type="arabicPeriod"/>
            </a:pPr>
            <a:r>
              <a:rPr lang="en-US" sz="2000" dirty="0" smtClean="0">
                <a:latin typeface="Open Sans" panose="020B0606030504020204" pitchFamily="34" charset="0"/>
                <a:ea typeface="Open Sans" panose="020B0606030504020204" pitchFamily="34" charset="0"/>
                <a:cs typeface="Open Sans" panose="020B0606030504020204" pitchFamily="34" charset="0"/>
              </a:rPr>
              <a:t>DO NOT post pictures of drinking, alcohol, smoking, partying, etc. on social media.  DO NOT swear or use profanity on social media.</a:t>
            </a:r>
          </a:p>
          <a:p>
            <a:pPr marL="514350" indent="-514350">
              <a:buFont typeface="+mj-lt"/>
              <a:buAutoNum type="arabicPeriod"/>
            </a:pPr>
            <a:r>
              <a:rPr lang="en-US" sz="2000" dirty="0" smtClean="0">
                <a:latin typeface="Open Sans" panose="020B0606030504020204" pitchFamily="34" charset="0"/>
                <a:ea typeface="Open Sans" panose="020B0606030504020204" pitchFamily="34" charset="0"/>
                <a:cs typeface="Open Sans" panose="020B0606030504020204" pitchFamily="34" charset="0"/>
              </a:rPr>
              <a:t>You have the right to free speech.  Employers have a right to not hire you and to fire you, especially in at will states.</a:t>
            </a:r>
          </a:p>
          <a:p>
            <a:pPr marL="514350" indent="-514350">
              <a:buFont typeface="+mj-lt"/>
              <a:buAutoNum type="arabicPeriod"/>
            </a:pPr>
            <a:r>
              <a:rPr lang="en-US" sz="2000" dirty="0" smtClean="0">
                <a:latin typeface="Open Sans" panose="020B0606030504020204" pitchFamily="34" charset="0"/>
                <a:ea typeface="Open Sans" panose="020B0606030504020204" pitchFamily="34" charset="0"/>
                <a:cs typeface="Open Sans" panose="020B0606030504020204" pitchFamily="34" charset="0"/>
              </a:rPr>
              <a:t>Unless you are a famous and powerful person, you likely will not change anyone’s political, religious or philosophical point of view with a tweet or Facebook post.</a:t>
            </a:r>
          </a:p>
        </p:txBody>
      </p:sp>
    </p:spTree>
    <p:extLst>
      <p:ext uri="{BB962C8B-B14F-4D97-AF65-F5344CB8AC3E}">
        <p14:creationId xmlns:p14="http://schemas.microsoft.com/office/powerpoint/2010/main" val="3850069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2210937"/>
            <a:ext cx="11029615" cy="1119116"/>
          </a:xfrm>
        </p:spPr>
        <p:txBody>
          <a:bodyPr>
            <a:normAutofit/>
          </a:bodyPr>
          <a:lstStyle/>
          <a:p>
            <a:pPr lvl="1" algn="ctr"/>
            <a:r>
              <a:rPr lang="en-US" sz="4800" dirty="0" smtClean="0"/>
              <a:t>QUESTIONS, IDEAS, CONCERNS?</a:t>
            </a:r>
            <a:endParaRPr lang="en-US" sz="4800" dirty="0"/>
          </a:p>
        </p:txBody>
      </p:sp>
    </p:spTree>
    <p:extLst>
      <p:ext uri="{BB962C8B-B14F-4D97-AF65-F5344CB8AC3E}">
        <p14:creationId xmlns:p14="http://schemas.microsoft.com/office/powerpoint/2010/main" val="516924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The Good of social media for your career</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sz="half" idx="1"/>
          </p:nvPr>
        </p:nvSpPr>
        <p:spPr>
          <a:xfrm>
            <a:off x="581193" y="1978925"/>
            <a:ext cx="11029616" cy="3882125"/>
          </a:xfrm>
        </p:spPr>
        <p:txBody>
          <a:bodyPr>
            <a:normAutofit/>
          </a:bodyPr>
          <a:lstStyle/>
          <a:p>
            <a:r>
              <a:rPr lang="en-US" sz="3200" dirty="0"/>
              <a:t>“Think about what people are doing on Facebook today. They’re keeping up with their friends and family, but they’re also building an image and identity for themselves, which in a sense is their brand</a:t>
            </a:r>
            <a:r>
              <a:rPr lang="en-US" sz="3200" dirty="0" smtClean="0"/>
              <a:t>.”</a:t>
            </a:r>
          </a:p>
          <a:p>
            <a:pPr marL="324000" lvl="1" indent="0">
              <a:buNone/>
            </a:pPr>
            <a:r>
              <a:rPr lang="en-US" sz="2800" dirty="0" smtClean="0"/>
              <a:t>—Mark Zuckerberg</a:t>
            </a:r>
          </a:p>
          <a:p>
            <a:endParaRPr lang="en-US" dirty="0"/>
          </a:p>
        </p:txBody>
      </p:sp>
    </p:spTree>
    <p:extLst>
      <p:ext uri="{BB962C8B-B14F-4D97-AF65-F5344CB8AC3E}">
        <p14:creationId xmlns:p14="http://schemas.microsoft.com/office/powerpoint/2010/main" val="2942263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The Good of social media for your career</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sz="half" idx="1"/>
          </p:nvPr>
        </p:nvSpPr>
        <p:spPr>
          <a:xfrm>
            <a:off x="581193" y="1978925"/>
            <a:ext cx="11029616" cy="3882125"/>
          </a:xfrm>
        </p:spPr>
        <p:txBody>
          <a:bodyPr>
            <a:normAutofit lnSpcReduction="10000"/>
          </a:bodyPr>
          <a:lstStyle/>
          <a:p>
            <a:r>
              <a:rPr lang="en-US" sz="2000" dirty="0" smtClean="0"/>
              <a:t>According </a:t>
            </a:r>
            <a:r>
              <a:rPr lang="en-US" sz="2000" dirty="0"/>
              <a:t>to a </a:t>
            </a:r>
            <a:r>
              <a:rPr lang="en-US" sz="2000" dirty="0" smtClean="0"/>
              <a:t>2016 </a:t>
            </a:r>
            <a:r>
              <a:rPr lang="en-US" sz="2000" dirty="0"/>
              <a:t>survey from </a:t>
            </a:r>
            <a:r>
              <a:rPr lang="en-US" sz="2000" dirty="0" smtClean="0"/>
              <a:t>CareerBuilder, 41% of </a:t>
            </a:r>
            <a:r>
              <a:rPr lang="en-US" sz="2000" dirty="0"/>
              <a:t>employers say they are less likely to interview job candidates if they are unable to find information about that person online</a:t>
            </a:r>
            <a:r>
              <a:rPr lang="en-US" sz="2000" dirty="0" smtClean="0"/>
              <a:t>.</a:t>
            </a:r>
          </a:p>
          <a:p>
            <a:r>
              <a:rPr lang="en-US" dirty="0" smtClean="0"/>
              <a:t>About </a:t>
            </a:r>
            <a:r>
              <a:rPr lang="en-US" dirty="0"/>
              <a:t>one-third of employers who screen candidates via social networks (32 percent), </a:t>
            </a:r>
            <a:r>
              <a:rPr lang="en-US" dirty="0" smtClean="0"/>
              <a:t>found </a:t>
            </a:r>
            <a:r>
              <a:rPr lang="en-US" dirty="0"/>
              <a:t>information that caused them to hire a candidate, including:</a:t>
            </a:r>
          </a:p>
          <a:p>
            <a:pPr lvl="1"/>
            <a:r>
              <a:rPr lang="en-US" sz="2000" dirty="0"/>
              <a:t>Candidate’s background information supported job qualifications – 44 percent</a:t>
            </a:r>
          </a:p>
          <a:p>
            <a:pPr lvl="1"/>
            <a:r>
              <a:rPr lang="en-US" sz="2000" dirty="0"/>
              <a:t>Candidate’s site conveyed a professional image – 44 percent</a:t>
            </a:r>
          </a:p>
          <a:p>
            <a:pPr lvl="1"/>
            <a:r>
              <a:rPr lang="en-US" sz="2000" dirty="0"/>
              <a:t>Candidate’s personality came across as a good fit with company culture – 43 percent</a:t>
            </a:r>
          </a:p>
          <a:p>
            <a:pPr lvl="1"/>
            <a:r>
              <a:rPr lang="en-US" sz="2000" dirty="0"/>
              <a:t>Candidate was well-rounded, showed a wide range of interests – 40 percent</a:t>
            </a:r>
          </a:p>
          <a:p>
            <a:pPr lvl="1"/>
            <a:r>
              <a:rPr lang="en-US" sz="2000" dirty="0"/>
              <a:t>Candidate had great communication skills – 36 percent</a:t>
            </a:r>
          </a:p>
          <a:p>
            <a:pPr lvl="2"/>
            <a:r>
              <a:rPr lang="en-US" dirty="0"/>
              <a:t>Source: CareerBuilder </a:t>
            </a:r>
            <a:r>
              <a:rPr lang="en-US" dirty="0" smtClean="0"/>
              <a:t>survey</a:t>
            </a:r>
            <a:endParaRPr lang="en-US" dirty="0"/>
          </a:p>
        </p:txBody>
      </p:sp>
    </p:spTree>
    <p:extLst>
      <p:ext uri="{BB962C8B-B14F-4D97-AF65-F5344CB8AC3E}">
        <p14:creationId xmlns:p14="http://schemas.microsoft.com/office/powerpoint/2010/main" val="1958505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Take control of your Professional digital footprint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sz="half" idx="1"/>
          </p:nvPr>
        </p:nvSpPr>
        <p:spPr>
          <a:xfrm>
            <a:off x="581193" y="1924335"/>
            <a:ext cx="11029616" cy="3936716"/>
          </a:xfrm>
        </p:spPr>
        <p:txBody>
          <a:bodyPr numCol="2">
            <a:normAutofit fontScale="92500" lnSpcReduction="20000"/>
          </a:bodyPr>
          <a:lstStyle/>
          <a:p>
            <a:r>
              <a:rPr lang="en-US" sz="2800" dirty="0" smtClean="0">
                <a:solidFill>
                  <a:srgbClr val="FF0000"/>
                </a:solidFill>
              </a:rPr>
              <a:t>Checklist to Clean-up Your Digital Footprint</a:t>
            </a:r>
          </a:p>
          <a:p>
            <a:pPr lvl="1"/>
            <a:endParaRPr lang="en-US" sz="2300" dirty="0" smtClean="0"/>
          </a:p>
          <a:p>
            <a:pPr lvl="1"/>
            <a:r>
              <a:rPr lang="en-US" sz="2300" dirty="0" smtClean="0"/>
              <a:t>Google yourself</a:t>
            </a:r>
          </a:p>
          <a:p>
            <a:pPr lvl="1"/>
            <a:r>
              <a:rPr lang="en-US" sz="2300" dirty="0" smtClean="0"/>
              <a:t>Review your images on your social media accounts</a:t>
            </a:r>
          </a:p>
          <a:p>
            <a:pPr lvl="1"/>
            <a:r>
              <a:rPr lang="en-US" sz="2300" dirty="0" smtClean="0"/>
              <a:t>Update your information</a:t>
            </a:r>
          </a:p>
          <a:p>
            <a:pPr lvl="1"/>
            <a:r>
              <a:rPr lang="en-US" sz="2300" dirty="0" smtClean="0"/>
              <a:t>Strengthen your privacy settings</a:t>
            </a:r>
          </a:p>
          <a:p>
            <a:pPr lvl="1"/>
            <a:r>
              <a:rPr lang="en-US" sz="2300" dirty="0" smtClean="0"/>
              <a:t>Limit your political and other controversial postings</a:t>
            </a:r>
          </a:p>
          <a:p>
            <a:pPr lvl="1"/>
            <a:r>
              <a:rPr lang="en-US" sz="2300" dirty="0" smtClean="0"/>
              <a:t>Delete any negative comments or postings about former employers/work life</a:t>
            </a:r>
          </a:p>
          <a:p>
            <a:pPr lvl="1"/>
            <a:r>
              <a:rPr lang="en-US" sz="2300" dirty="0" smtClean="0"/>
              <a:t>Make sure grammar/language is appropriate</a:t>
            </a:r>
          </a:p>
          <a:p>
            <a:pPr lvl="1"/>
            <a:r>
              <a:rPr lang="en-US" sz="2300" dirty="0" smtClean="0"/>
              <a:t>Deactivate old accounts</a:t>
            </a:r>
          </a:p>
          <a:p>
            <a:pPr lvl="1"/>
            <a:r>
              <a:rPr lang="en-US" sz="2300" dirty="0" smtClean="0"/>
              <a:t>Update user names</a:t>
            </a:r>
          </a:p>
          <a:p>
            <a:pPr lvl="1"/>
            <a:r>
              <a:rPr lang="en-US" sz="2300" dirty="0" smtClean="0"/>
              <a:t>Create appropriate e-mails for professional use</a:t>
            </a:r>
          </a:p>
          <a:p>
            <a:pPr lvl="1"/>
            <a:r>
              <a:rPr lang="en-US" sz="2300" dirty="0" smtClean="0"/>
              <a:t>Stay positive!  No angry postings.</a:t>
            </a:r>
          </a:p>
          <a:p>
            <a:pPr lvl="1"/>
            <a:r>
              <a:rPr lang="en-US" sz="2300" dirty="0" smtClean="0"/>
              <a:t>Be aware as you continue to develop your footprint</a:t>
            </a:r>
            <a:endParaRPr lang="en-US" dirty="0"/>
          </a:p>
        </p:txBody>
      </p:sp>
    </p:spTree>
    <p:extLst>
      <p:ext uri="{BB962C8B-B14F-4D97-AF65-F5344CB8AC3E}">
        <p14:creationId xmlns:p14="http://schemas.microsoft.com/office/powerpoint/2010/main" val="23299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Take control of your Professional digital footprint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sz="half" idx="1"/>
          </p:nvPr>
        </p:nvSpPr>
        <p:spPr>
          <a:xfrm>
            <a:off x="581193" y="1924335"/>
            <a:ext cx="11029616" cy="982638"/>
          </a:xfrm>
        </p:spPr>
        <p:txBody>
          <a:bodyPr>
            <a:normAutofit fontScale="85000" lnSpcReduction="20000"/>
          </a:bodyPr>
          <a:lstStyle/>
          <a:p>
            <a:endParaRPr lang="en-US" dirty="0" smtClean="0"/>
          </a:p>
          <a:p>
            <a:r>
              <a:rPr lang="en-US" sz="4000" dirty="0" smtClean="0"/>
              <a:t>Decide which tools to use</a:t>
            </a:r>
          </a:p>
          <a:p>
            <a:pPr lvl="1"/>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698" y="3113318"/>
            <a:ext cx="4416380" cy="2948508"/>
          </a:xfrm>
          <a:prstGeom prst="rect">
            <a:avLst/>
          </a:prstGeom>
        </p:spPr>
      </p:pic>
      <p:sp>
        <p:nvSpPr>
          <p:cNvPr id="5" name="TextBox 4"/>
          <p:cNvSpPr txBox="1"/>
          <p:nvPr/>
        </p:nvSpPr>
        <p:spPr>
          <a:xfrm>
            <a:off x="6933063" y="3646691"/>
            <a:ext cx="4271749" cy="1569660"/>
          </a:xfrm>
          <a:prstGeom prst="rect">
            <a:avLst/>
          </a:prstGeom>
          <a:noFill/>
        </p:spPr>
        <p:txBody>
          <a:bodyPr wrap="square" rtlCol="0">
            <a:spAutoFit/>
          </a:bodyPr>
          <a:lstStyle/>
          <a:p>
            <a:pPr marL="914400" lvl="1" indent="-457200">
              <a:buFont typeface="Wingdings" panose="05000000000000000000" pitchFamily="2" charset="2"/>
              <a:buChar char="§"/>
            </a:pPr>
            <a:r>
              <a:rPr lang="en-US" sz="3200" dirty="0"/>
              <a:t>Website</a:t>
            </a:r>
          </a:p>
          <a:p>
            <a:pPr marL="914400" lvl="1" indent="-457200">
              <a:buFont typeface="Wingdings" panose="05000000000000000000" pitchFamily="2" charset="2"/>
              <a:buChar char="§"/>
            </a:pPr>
            <a:r>
              <a:rPr lang="en-US" sz="3200" dirty="0"/>
              <a:t>LinkedIn</a:t>
            </a:r>
          </a:p>
          <a:p>
            <a:pPr marL="914400" lvl="1" indent="-457200">
              <a:buFont typeface="Wingdings" panose="05000000000000000000" pitchFamily="2" charset="2"/>
              <a:buChar char="§"/>
            </a:pPr>
            <a:r>
              <a:rPr lang="en-US" sz="3200" dirty="0"/>
              <a:t>Twitter</a:t>
            </a:r>
          </a:p>
        </p:txBody>
      </p:sp>
    </p:spTree>
    <p:extLst>
      <p:ext uri="{BB962C8B-B14F-4D97-AF65-F5344CB8AC3E}">
        <p14:creationId xmlns:p14="http://schemas.microsoft.com/office/powerpoint/2010/main" val="1646782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Take control of your Professional digital footprint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sz="half" idx="1"/>
          </p:nvPr>
        </p:nvSpPr>
        <p:spPr>
          <a:xfrm>
            <a:off x="581193" y="1924335"/>
            <a:ext cx="5178162" cy="3936716"/>
          </a:xfrm>
        </p:spPr>
        <p:txBody>
          <a:bodyPr>
            <a:normAutofit/>
          </a:bodyPr>
          <a:lstStyle/>
          <a:p>
            <a:endParaRPr lang="en-US" dirty="0" smtClean="0"/>
          </a:p>
          <a:p>
            <a:r>
              <a:rPr lang="en-US" sz="4000" dirty="0" smtClean="0"/>
              <a:t>Create a webpage</a:t>
            </a:r>
          </a:p>
          <a:p>
            <a:pPr lvl="1"/>
            <a:r>
              <a:rPr lang="en-US" sz="3000" dirty="0" smtClean="0"/>
              <a:t>Easy</a:t>
            </a:r>
          </a:p>
          <a:p>
            <a:pPr lvl="1"/>
            <a:r>
              <a:rPr lang="en-US" sz="3000" dirty="0" smtClean="0"/>
              <a:t>Cheap</a:t>
            </a:r>
          </a:p>
          <a:p>
            <a:pPr lvl="1"/>
            <a:r>
              <a:rPr lang="en-US" sz="3000" dirty="0" smtClean="0"/>
              <a:t>Controllable</a:t>
            </a:r>
          </a:p>
          <a:p>
            <a:pPr lvl="1"/>
            <a:r>
              <a:rPr lang="en-US" sz="3000" dirty="0" smtClean="0"/>
              <a:t>Professional exposure</a:t>
            </a:r>
          </a:p>
          <a:p>
            <a:pPr lvl="1"/>
            <a:endParaRPr lang="en-US" dirty="0" smtClean="0"/>
          </a:p>
          <a:p>
            <a:endParaRPr lang="en-US" dirty="0"/>
          </a:p>
        </p:txBody>
      </p:sp>
      <p:sp>
        <p:nvSpPr>
          <p:cNvPr id="5" name="Content Placeholder 2"/>
          <p:cNvSpPr>
            <a:spLocks noGrp="1"/>
          </p:cNvSpPr>
          <p:nvPr>
            <p:ph sz="half" idx="1"/>
          </p:nvPr>
        </p:nvSpPr>
        <p:spPr>
          <a:xfrm>
            <a:off x="6274584" y="2063087"/>
            <a:ext cx="5178162" cy="3936716"/>
          </a:xfrm>
        </p:spPr>
        <p:txBody>
          <a:bodyPr>
            <a:normAutofit fontScale="92500" lnSpcReduction="10000"/>
          </a:bodyPr>
          <a:lstStyle/>
          <a:p>
            <a:pPr marL="0" indent="0">
              <a:lnSpc>
                <a:spcPct val="110000"/>
              </a:lnSpc>
              <a:spcBef>
                <a:spcPts val="0"/>
              </a:spcBef>
              <a:buNone/>
            </a:pPr>
            <a:r>
              <a:rPr lang="en-US" sz="2200" dirty="0" smtClean="0"/>
              <a:t>What should I put on my website?</a:t>
            </a:r>
          </a:p>
          <a:p>
            <a:pPr lvl="1">
              <a:lnSpc>
                <a:spcPct val="110000"/>
              </a:lnSpc>
              <a:spcBef>
                <a:spcPts val="0"/>
              </a:spcBef>
            </a:pPr>
            <a:r>
              <a:rPr lang="en-US" sz="2200" dirty="0" smtClean="0"/>
              <a:t>Your contact info and online links</a:t>
            </a:r>
          </a:p>
          <a:p>
            <a:pPr lvl="1">
              <a:lnSpc>
                <a:spcPct val="110000"/>
              </a:lnSpc>
              <a:spcBef>
                <a:spcPts val="0"/>
              </a:spcBef>
            </a:pPr>
            <a:r>
              <a:rPr lang="en-US" sz="2200" dirty="0" smtClean="0"/>
              <a:t>Samples of your work</a:t>
            </a:r>
          </a:p>
          <a:p>
            <a:pPr lvl="1">
              <a:lnSpc>
                <a:spcPct val="110000"/>
              </a:lnSpc>
              <a:spcBef>
                <a:spcPts val="0"/>
              </a:spcBef>
            </a:pPr>
            <a:r>
              <a:rPr lang="en-US" sz="2200" dirty="0"/>
              <a:t>Your </a:t>
            </a:r>
            <a:r>
              <a:rPr lang="en-US" sz="2200" dirty="0" smtClean="0"/>
              <a:t>summary/pitch</a:t>
            </a:r>
          </a:p>
          <a:p>
            <a:pPr lvl="1">
              <a:lnSpc>
                <a:spcPct val="110000"/>
              </a:lnSpc>
              <a:spcBef>
                <a:spcPts val="0"/>
              </a:spcBef>
            </a:pPr>
            <a:r>
              <a:rPr lang="en-US" sz="2200" dirty="0" smtClean="0"/>
              <a:t>Pictures of you—both professional and personal (but appropriate)</a:t>
            </a:r>
            <a:endParaRPr lang="en-US" sz="2200" dirty="0"/>
          </a:p>
          <a:p>
            <a:pPr lvl="1">
              <a:lnSpc>
                <a:spcPct val="110000"/>
              </a:lnSpc>
              <a:spcBef>
                <a:spcPts val="0"/>
              </a:spcBef>
            </a:pPr>
            <a:r>
              <a:rPr lang="en-US" sz="2200" dirty="0" smtClean="0"/>
              <a:t>Scroll of your Twitter feed or other social media</a:t>
            </a:r>
          </a:p>
          <a:p>
            <a:pPr lvl="1">
              <a:lnSpc>
                <a:spcPct val="110000"/>
              </a:lnSpc>
              <a:spcBef>
                <a:spcPts val="0"/>
              </a:spcBef>
            </a:pPr>
            <a:r>
              <a:rPr lang="en-US" sz="2200" dirty="0" smtClean="0"/>
              <a:t>Resume (if looking for work)</a:t>
            </a:r>
          </a:p>
          <a:p>
            <a:pPr lvl="1">
              <a:lnSpc>
                <a:spcPct val="110000"/>
              </a:lnSpc>
              <a:spcBef>
                <a:spcPts val="0"/>
              </a:spcBef>
            </a:pPr>
            <a:r>
              <a:rPr lang="en-US" sz="2200" dirty="0" smtClean="0"/>
              <a:t>Link to blog/original articles</a:t>
            </a:r>
            <a:endParaRPr lang="en-US" sz="2200" dirty="0"/>
          </a:p>
          <a:p>
            <a:endParaRPr lang="en-US" dirty="0"/>
          </a:p>
        </p:txBody>
      </p:sp>
    </p:spTree>
    <p:extLst>
      <p:ext uri="{BB962C8B-B14F-4D97-AF65-F5344CB8AC3E}">
        <p14:creationId xmlns:p14="http://schemas.microsoft.com/office/powerpoint/2010/main" val="4204729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Take control of your Professional digital footprint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sz="half" idx="1"/>
          </p:nvPr>
        </p:nvSpPr>
        <p:spPr>
          <a:xfrm>
            <a:off x="581193" y="1924335"/>
            <a:ext cx="11029616" cy="4107975"/>
          </a:xfrm>
        </p:spPr>
        <p:txBody>
          <a:bodyPr numCol="2">
            <a:normAutofit fontScale="25000" lnSpcReduction="20000"/>
          </a:bodyPr>
          <a:lstStyle/>
          <a:p>
            <a:endParaRPr lang="en-US" sz="3200" dirty="0" smtClean="0"/>
          </a:p>
          <a:p>
            <a:r>
              <a:rPr lang="en-US" sz="9600" dirty="0" smtClean="0">
                <a:solidFill>
                  <a:srgbClr val="FF0000"/>
                </a:solidFill>
              </a:rPr>
              <a:t>Create and utilize a LinkedIn account</a:t>
            </a:r>
          </a:p>
          <a:p>
            <a:pPr lvl="1"/>
            <a:r>
              <a:rPr lang="en-US" sz="8000" dirty="0" smtClean="0"/>
              <a:t>Tips to maximize LinkedIn</a:t>
            </a:r>
          </a:p>
          <a:p>
            <a:pPr lvl="2"/>
            <a:r>
              <a:rPr lang="en-US" sz="8000" dirty="0" smtClean="0"/>
              <a:t>Keep current</a:t>
            </a:r>
          </a:p>
          <a:p>
            <a:pPr lvl="2"/>
            <a:r>
              <a:rPr lang="en-US" sz="8000" dirty="0" smtClean="0"/>
              <a:t>Share/post regularly</a:t>
            </a:r>
          </a:p>
          <a:p>
            <a:pPr lvl="2"/>
            <a:r>
              <a:rPr lang="en-US" sz="8000" dirty="0" smtClean="0"/>
              <a:t>Add contacts/make invites regularly</a:t>
            </a:r>
          </a:p>
          <a:p>
            <a:pPr lvl="2"/>
            <a:r>
              <a:rPr lang="en-US" sz="8000" dirty="0" smtClean="0"/>
              <a:t>Use a professional image</a:t>
            </a:r>
          </a:p>
          <a:p>
            <a:pPr lvl="2"/>
            <a:r>
              <a:rPr lang="en-US" sz="8000" dirty="0" smtClean="0"/>
              <a:t>Write articles</a:t>
            </a:r>
          </a:p>
          <a:p>
            <a:pPr lvl="2"/>
            <a:r>
              <a:rPr lang="en-US" sz="8000" dirty="0" smtClean="0"/>
              <a:t>Mark your interests</a:t>
            </a:r>
          </a:p>
          <a:p>
            <a:pPr lvl="2"/>
            <a:r>
              <a:rPr lang="en-US" sz="8000" dirty="0" smtClean="0"/>
              <a:t>Follow individuals/companies</a:t>
            </a:r>
          </a:p>
          <a:p>
            <a:pPr lvl="2"/>
            <a:r>
              <a:rPr lang="en-US" sz="8000" dirty="0" smtClean="0"/>
              <a:t>Use a generic headline and summary</a:t>
            </a:r>
          </a:p>
          <a:p>
            <a:pPr lvl="2"/>
            <a:endParaRPr lang="en-US" sz="8000" dirty="0" smtClean="0"/>
          </a:p>
          <a:p>
            <a:pPr lvl="2"/>
            <a:r>
              <a:rPr lang="en-US" sz="8000" dirty="0" smtClean="0"/>
              <a:t>No typos!</a:t>
            </a:r>
          </a:p>
          <a:p>
            <a:pPr lvl="2"/>
            <a:r>
              <a:rPr lang="en-US" sz="8000" dirty="0" smtClean="0"/>
              <a:t>Use it to create a PDF bio</a:t>
            </a:r>
          </a:p>
          <a:p>
            <a:pPr lvl="2"/>
            <a:r>
              <a:rPr lang="en-US" sz="8000" dirty="0" smtClean="0"/>
              <a:t>Personalize your URL</a:t>
            </a:r>
          </a:p>
          <a:p>
            <a:pPr lvl="2"/>
            <a:r>
              <a:rPr lang="en-US" sz="8000" dirty="0" smtClean="0"/>
              <a:t>Find and join groups</a:t>
            </a:r>
          </a:p>
          <a:p>
            <a:pPr lvl="2"/>
            <a:r>
              <a:rPr lang="en-US" sz="8000" dirty="0" smtClean="0"/>
              <a:t>Follow influencers</a:t>
            </a:r>
          </a:p>
          <a:p>
            <a:pPr lvl="2"/>
            <a:r>
              <a:rPr lang="en-US" sz="8000" dirty="0" smtClean="0"/>
              <a:t>Use keywords for jobs you want</a:t>
            </a:r>
          </a:p>
          <a:p>
            <a:pPr lvl="2"/>
            <a:r>
              <a:rPr lang="en-US" sz="8000" dirty="0" smtClean="0"/>
              <a:t>Be personal</a:t>
            </a:r>
          </a:p>
          <a:p>
            <a:pPr lvl="2"/>
            <a:r>
              <a:rPr lang="en-US" sz="8000" dirty="0" smtClean="0"/>
              <a:t>Add lots of contact information</a:t>
            </a:r>
          </a:p>
          <a:p>
            <a:pPr lvl="1"/>
            <a:endParaRPr lang="en-US" dirty="0" smtClean="0"/>
          </a:p>
          <a:p>
            <a:r>
              <a:rPr lang="en-US" sz="6200" dirty="0">
                <a:hlinkClick r:id="rId2"/>
              </a:rPr>
              <a:t>https://www.inc.com/larry-kim/22-top-tips-to-effectively-raise-your-profile-on-linkedin.html</a:t>
            </a:r>
            <a:endParaRPr lang="en-US" sz="6200" dirty="0"/>
          </a:p>
        </p:txBody>
      </p:sp>
    </p:spTree>
    <p:extLst>
      <p:ext uri="{BB962C8B-B14F-4D97-AF65-F5344CB8AC3E}">
        <p14:creationId xmlns:p14="http://schemas.microsoft.com/office/powerpoint/2010/main" val="1180188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Take control of your Professional digital footprint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sz="half" idx="1"/>
          </p:nvPr>
        </p:nvSpPr>
        <p:spPr>
          <a:xfrm>
            <a:off x="581193" y="1910687"/>
            <a:ext cx="11029616" cy="3780429"/>
          </a:xfrm>
        </p:spPr>
        <p:txBody>
          <a:bodyPr numCol="2">
            <a:normAutofit fontScale="25000" lnSpcReduction="20000"/>
          </a:bodyPr>
          <a:lstStyle/>
          <a:p>
            <a:r>
              <a:rPr lang="en-US" sz="9600" dirty="0" smtClean="0">
                <a:solidFill>
                  <a:srgbClr val="FF0000"/>
                </a:solidFill>
              </a:rPr>
              <a:t>Create and utilize a Twitter account</a:t>
            </a:r>
          </a:p>
          <a:p>
            <a:pPr lvl="1"/>
            <a:r>
              <a:rPr lang="en-US" sz="8000" dirty="0" smtClean="0"/>
              <a:t>Tips to maximize Twitter</a:t>
            </a:r>
          </a:p>
          <a:p>
            <a:pPr lvl="2"/>
            <a:r>
              <a:rPr lang="en-US" sz="8000" dirty="0" smtClean="0"/>
              <a:t>Use two accounts</a:t>
            </a:r>
          </a:p>
          <a:p>
            <a:pPr lvl="2"/>
            <a:r>
              <a:rPr lang="en-US" sz="8000" dirty="0" smtClean="0"/>
              <a:t>Share/post regularly</a:t>
            </a:r>
          </a:p>
          <a:p>
            <a:pPr lvl="2"/>
            <a:r>
              <a:rPr lang="en-US" sz="8000" dirty="0" smtClean="0"/>
              <a:t>Follow relevant thought leaders</a:t>
            </a:r>
          </a:p>
          <a:p>
            <a:pPr lvl="2"/>
            <a:r>
              <a:rPr lang="en-US" sz="8000" dirty="0" smtClean="0"/>
              <a:t>Use a professional image</a:t>
            </a:r>
          </a:p>
          <a:p>
            <a:pPr lvl="2"/>
            <a:r>
              <a:rPr lang="en-US" sz="8000" dirty="0" smtClean="0"/>
              <a:t>Retweet articles/links</a:t>
            </a:r>
          </a:p>
          <a:p>
            <a:pPr lvl="2"/>
            <a:r>
              <a:rPr lang="en-US" sz="8000" dirty="0" smtClean="0"/>
              <a:t>Tweet photos from job</a:t>
            </a:r>
          </a:p>
          <a:p>
            <a:pPr lvl="2"/>
            <a:r>
              <a:rPr lang="en-US" sz="8000" dirty="0" smtClean="0"/>
              <a:t>Tweet or retweet company messages</a:t>
            </a:r>
          </a:p>
          <a:p>
            <a:pPr lvl="2"/>
            <a:r>
              <a:rPr lang="en-US" sz="8000" dirty="0" smtClean="0"/>
              <a:t>Show your range</a:t>
            </a:r>
          </a:p>
          <a:p>
            <a:pPr lvl="2"/>
            <a:r>
              <a:rPr lang="en-US" sz="8000" dirty="0" smtClean="0"/>
              <a:t>Use hashtags</a:t>
            </a:r>
          </a:p>
          <a:p>
            <a:pPr lvl="2"/>
            <a:r>
              <a:rPr lang="en-US" sz="8000" dirty="0" smtClean="0"/>
              <a:t>Use appropriate keywords in profile</a:t>
            </a:r>
          </a:p>
          <a:p>
            <a:pPr lvl="2"/>
            <a:r>
              <a:rPr lang="en-US" sz="8000" dirty="0" smtClean="0"/>
              <a:t>Schedule tweets</a:t>
            </a:r>
          </a:p>
          <a:p>
            <a:pPr lvl="2"/>
            <a:r>
              <a:rPr lang="en-US" sz="8000" dirty="0" smtClean="0"/>
              <a:t>Promote yourself</a:t>
            </a:r>
          </a:p>
          <a:p>
            <a:pPr lvl="2"/>
            <a:r>
              <a:rPr lang="en-US" sz="8000" dirty="0" smtClean="0"/>
              <a:t>Use a URL </a:t>
            </a:r>
            <a:r>
              <a:rPr lang="en-US" sz="8000" dirty="0" err="1" smtClean="0"/>
              <a:t>shortener</a:t>
            </a:r>
            <a:endParaRPr lang="en-US" sz="8000" dirty="0" smtClean="0"/>
          </a:p>
          <a:p>
            <a:pPr lvl="2"/>
            <a:r>
              <a:rPr lang="en-US" sz="8000" dirty="0" smtClean="0"/>
              <a:t>Start conversations</a:t>
            </a:r>
          </a:p>
        </p:txBody>
      </p:sp>
    </p:spTree>
    <p:extLst>
      <p:ext uri="{BB962C8B-B14F-4D97-AF65-F5344CB8AC3E}">
        <p14:creationId xmlns:p14="http://schemas.microsoft.com/office/powerpoint/2010/main" val="2726524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Take control of your Professional digital footprint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sz="half" idx="1"/>
          </p:nvPr>
        </p:nvSpPr>
        <p:spPr>
          <a:xfrm>
            <a:off x="581193" y="1924335"/>
            <a:ext cx="11029616" cy="3936716"/>
          </a:xfrm>
        </p:spPr>
        <p:txBody>
          <a:bodyPr numCol="2">
            <a:normAutofit fontScale="92500" lnSpcReduction="10000"/>
          </a:bodyPr>
          <a:lstStyle/>
          <a:p>
            <a:r>
              <a:rPr lang="en-US" sz="2800" dirty="0" smtClean="0">
                <a:solidFill>
                  <a:srgbClr val="FF0000"/>
                </a:solidFill>
              </a:rPr>
              <a:t>Take action for your career</a:t>
            </a:r>
          </a:p>
          <a:p>
            <a:pPr lvl="1"/>
            <a:r>
              <a:rPr lang="en-US" sz="2100" dirty="0" smtClean="0"/>
              <a:t>Begin online networking now!</a:t>
            </a:r>
          </a:p>
          <a:p>
            <a:pPr lvl="1"/>
            <a:r>
              <a:rPr lang="en-US" sz="2100" dirty="0" smtClean="0"/>
              <a:t>Like, Friend, Follow organizations at which you want to work</a:t>
            </a:r>
          </a:p>
          <a:p>
            <a:pPr lvl="1"/>
            <a:r>
              <a:rPr lang="en-US" sz="2100" dirty="0"/>
              <a:t>Don’t friend, like or connect with co-workers on personal social media accounts</a:t>
            </a:r>
          </a:p>
          <a:p>
            <a:pPr lvl="1"/>
            <a:r>
              <a:rPr lang="en-US" sz="2100" dirty="0" smtClean="0"/>
              <a:t>Promote your own organization in a positive light</a:t>
            </a:r>
          </a:p>
          <a:p>
            <a:pPr lvl="1"/>
            <a:r>
              <a:rPr lang="en-US" sz="2100" dirty="0" smtClean="0"/>
              <a:t>Have something to say and be positive</a:t>
            </a:r>
          </a:p>
          <a:p>
            <a:pPr lvl="1"/>
            <a:r>
              <a:rPr lang="en-US" sz="2100" dirty="0" smtClean="0"/>
              <a:t>Get in habits</a:t>
            </a:r>
          </a:p>
          <a:p>
            <a:pPr lvl="1"/>
            <a:r>
              <a:rPr lang="en-US" sz="2100" dirty="0" smtClean="0"/>
              <a:t>Identify jobs you want and gear your communications toward them</a:t>
            </a:r>
          </a:p>
          <a:p>
            <a:pPr lvl="1"/>
            <a:r>
              <a:rPr lang="en-US" sz="2100" dirty="0" smtClean="0"/>
              <a:t>Research organizations using social media</a:t>
            </a:r>
          </a:p>
          <a:p>
            <a:pPr lvl="1"/>
            <a:r>
              <a:rPr lang="en-US" sz="2100" dirty="0" smtClean="0"/>
              <a:t>Research potential bosses or hiring managers using LinkedIn</a:t>
            </a:r>
          </a:p>
          <a:p>
            <a:pPr lvl="1"/>
            <a:endParaRPr lang="en-US" sz="2100" dirty="0" smtClean="0"/>
          </a:p>
          <a:p>
            <a:pPr lvl="1"/>
            <a:endParaRPr lang="en-US" sz="2100" dirty="0" smtClean="0"/>
          </a:p>
          <a:p>
            <a:pPr lvl="1"/>
            <a:endParaRPr lang="en-US" dirty="0" smtClean="0"/>
          </a:p>
          <a:p>
            <a:endParaRPr lang="en-US" dirty="0"/>
          </a:p>
        </p:txBody>
      </p:sp>
    </p:spTree>
    <p:extLst>
      <p:ext uri="{BB962C8B-B14F-4D97-AF65-F5344CB8AC3E}">
        <p14:creationId xmlns:p14="http://schemas.microsoft.com/office/powerpoint/2010/main" val="278440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Objectives for today</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noAutofit/>
          </a:bodyPr>
          <a:lstStyle/>
          <a:p>
            <a:r>
              <a:rPr lang="en-US" sz="3200" i="1" dirty="0">
                <a:latin typeface="Open Sans" panose="020B0606030504020204" pitchFamily="34" charset="0"/>
                <a:ea typeface="Open Sans" panose="020B0606030504020204" pitchFamily="34" charset="0"/>
                <a:cs typeface="Open Sans" panose="020B0606030504020204" pitchFamily="34" charset="0"/>
              </a:rPr>
              <a:t>To discuss how to avoid career-killing hazards when using social media.</a:t>
            </a:r>
          </a:p>
          <a:p>
            <a:r>
              <a:rPr lang="en-US" sz="3200" i="1" dirty="0" smtClean="0">
                <a:latin typeface="Open Sans" panose="020B0606030504020204" pitchFamily="34" charset="0"/>
                <a:ea typeface="Open Sans" panose="020B0606030504020204" pitchFamily="34" charset="0"/>
                <a:cs typeface="Open Sans" panose="020B0606030504020204" pitchFamily="34" charset="0"/>
              </a:rPr>
              <a:t>To </a:t>
            </a:r>
            <a:r>
              <a:rPr lang="en-US" sz="3200" i="1" dirty="0">
                <a:latin typeface="Open Sans" panose="020B0606030504020204" pitchFamily="34" charset="0"/>
                <a:ea typeface="Open Sans" panose="020B0606030504020204" pitchFamily="34" charset="0"/>
                <a:cs typeface="Open Sans" panose="020B0606030504020204" pitchFamily="34" charset="0"/>
              </a:rPr>
              <a:t>learn how to create an online persona that will advance your </a:t>
            </a:r>
            <a:r>
              <a:rPr lang="en-US" sz="3200" i="1" dirty="0" smtClean="0">
                <a:latin typeface="Open Sans" panose="020B0606030504020204" pitchFamily="34" charset="0"/>
                <a:ea typeface="Open Sans" panose="020B0606030504020204" pitchFamily="34" charset="0"/>
                <a:cs typeface="Open Sans" panose="020B0606030504020204" pitchFamily="34" charset="0"/>
              </a:rPr>
              <a:t>career.</a:t>
            </a:r>
          </a:p>
          <a:p>
            <a:r>
              <a:rPr lang="en-US" sz="3200" i="1" dirty="0" smtClean="0">
                <a:latin typeface="Open Sans" panose="020B0606030504020204" pitchFamily="34" charset="0"/>
                <a:ea typeface="Open Sans" panose="020B0606030504020204" pitchFamily="34" charset="0"/>
                <a:cs typeface="Open Sans" panose="020B0606030504020204" pitchFamily="34" charset="0"/>
              </a:rPr>
              <a:t>To </a:t>
            </a:r>
            <a:r>
              <a:rPr lang="en-US" sz="3200" i="1" dirty="0">
                <a:latin typeface="Open Sans" panose="020B0606030504020204" pitchFamily="34" charset="0"/>
                <a:ea typeface="Open Sans" panose="020B0606030504020204" pitchFamily="34" charset="0"/>
                <a:cs typeface="Open Sans" panose="020B0606030504020204" pitchFamily="34" charset="0"/>
              </a:rPr>
              <a:t>provide specific, hands-on tips on how to use online resources, such as LinkedIn, to advance your career.</a:t>
            </a: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64305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1037230"/>
            <a:ext cx="11029615" cy="1119116"/>
          </a:xfrm>
        </p:spPr>
        <p:txBody>
          <a:bodyPr>
            <a:normAutofit/>
          </a:bodyPr>
          <a:lstStyle/>
          <a:p>
            <a:pPr lvl="1"/>
            <a:r>
              <a:rPr lang="en-US" sz="4800" smtClean="0"/>
              <a:t>QUESTIONS?</a:t>
            </a:r>
            <a:endParaRPr lang="en-US" sz="4800" dirty="0"/>
          </a:p>
        </p:txBody>
      </p:sp>
      <p:sp>
        <p:nvSpPr>
          <p:cNvPr id="3" name="Text Placeholder 2"/>
          <p:cNvSpPr>
            <a:spLocks noGrp="1"/>
          </p:cNvSpPr>
          <p:nvPr>
            <p:ph type="body" idx="1"/>
          </p:nvPr>
        </p:nvSpPr>
        <p:spPr>
          <a:xfrm>
            <a:off x="581192" y="2443354"/>
            <a:ext cx="11029615" cy="1555440"/>
          </a:xfrm>
        </p:spPr>
        <p:txBody>
          <a:bodyPr>
            <a:normAutofit lnSpcReduction="10000"/>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Adam c. Bratton</a:t>
            </a:r>
          </a:p>
          <a:p>
            <a:r>
              <a:rPr lang="en-US" dirty="0" smtClean="0">
                <a:latin typeface="Open Sans" panose="020B0606030504020204" pitchFamily="34" charset="0"/>
                <a:ea typeface="Open Sans" panose="020B0606030504020204" pitchFamily="34" charset="0"/>
                <a:cs typeface="Open Sans" panose="020B0606030504020204" pitchFamily="34" charset="0"/>
                <a:hlinkClick r:id="rId2"/>
              </a:rPr>
              <a:t>abratton@yournpp.org</a:t>
            </a:r>
            <a:endParaRPr lang="en-US" dirty="0" smtClean="0">
              <a:latin typeface="Open Sans" panose="020B0606030504020204" pitchFamily="34" charset="0"/>
              <a:ea typeface="Open Sans" panose="020B0606030504020204" pitchFamily="34" charset="0"/>
              <a:cs typeface="Open Sans" panose="020B0606030504020204" pitchFamily="34" charset="0"/>
            </a:endParaRPr>
          </a:p>
          <a:p>
            <a:r>
              <a:rPr lang="en-US" dirty="0" smtClean="0">
                <a:latin typeface="Open Sans" panose="020B0606030504020204" pitchFamily="34" charset="0"/>
                <a:ea typeface="Open Sans" panose="020B0606030504020204" pitchFamily="34" charset="0"/>
                <a:cs typeface="Open Sans" panose="020B0606030504020204" pitchFamily="34" charset="0"/>
                <a:hlinkClick r:id="rId3"/>
              </a:rPr>
              <a:t>www.yournpp.org</a:t>
            </a:r>
            <a:endParaRPr lang="en-US" dirty="0" smtClean="0">
              <a:latin typeface="Open Sans" panose="020B0606030504020204" pitchFamily="34" charset="0"/>
              <a:ea typeface="Open Sans" panose="020B0606030504020204" pitchFamily="34" charset="0"/>
              <a:cs typeface="Open Sans" panose="020B0606030504020204" pitchFamily="34" charset="0"/>
            </a:endParaRPr>
          </a:p>
          <a:p>
            <a:r>
              <a:rPr lang="en-US" dirty="0" smtClean="0">
                <a:latin typeface="Open Sans" panose="020B0606030504020204" pitchFamily="34" charset="0"/>
                <a:ea typeface="Open Sans" panose="020B0606030504020204" pitchFamily="34" charset="0"/>
                <a:cs typeface="Open Sans" panose="020B0606030504020204" pitchFamily="34" charset="0"/>
              </a:rPr>
              <a:t>814-240-2490</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47389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Facebook is evil</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sz="half" idx="1"/>
          </p:nvPr>
        </p:nvSpPr>
        <p:spPr>
          <a:xfrm>
            <a:off x="581193" y="1992573"/>
            <a:ext cx="11029616" cy="4394579"/>
          </a:xfrm>
        </p:spPr>
        <p:txBody>
          <a:bodyPr>
            <a:noAutofit/>
          </a:bodyPr>
          <a:lstStyle/>
          <a:p>
            <a:r>
              <a:rPr lang="en-US" sz="2400" dirty="0"/>
              <a:t>Recently, a </a:t>
            </a:r>
            <a:r>
              <a:rPr lang="en-US" sz="2400" dirty="0">
                <a:hlinkClick r:id="rId2"/>
              </a:rPr>
              <a:t>report</a:t>
            </a:r>
            <a:r>
              <a:rPr lang="en-US" sz="2400" dirty="0"/>
              <a:t> published in the </a:t>
            </a:r>
            <a:r>
              <a:rPr lang="en-US" sz="2400" i="1" dirty="0"/>
              <a:t>American Journal of Preventative Medicine</a:t>
            </a:r>
            <a:r>
              <a:rPr lang="en-US" sz="2400" dirty="0"/>
              <a:t> found that social media, including Facebook, is making us feel more isolated. </a:t>
            </a:r>
            <a:endParaRPr lang="en-US" sz="2400" dirty="0" smtClean="0"/>
          </a:p>
          <a:p>
            <a:r>
              <a:rPr lang="en-US" sz="2400" dirty="0"/>
              <a:t>Another </a:t>
            </a:r>
            <a:r>
              <a:rPr lang="en-US" sz="2400" dirty="0">
                <a:hlinkClick r:id="rId3"/>
              </a:rPr>
              <a:t>report</a:t>
            </a:r>
            <a:r>
              <a:rPr lang="en-US" sz="2400" dirty="0"/>
              <a:t> from Bridge Ratings claims that Facebook usage is down due to the anger and vitriol on it. </a:t>
            </a:r>
            <a:endParaRPr lang="en-US" sz="2400" dirty="0" smtClean="0"/>
          </a:p>
          <a:p>
            <a:r>
              <a:rPr lang="en-US" sz="2400" dirty="0"/>
              <a:t>And yet another </a:t>
            </a:r>
            <a:r>
              <a:rPr lang="en-US" sz="2400" dirty="0">
                <a:hlinkClick r:id="rId4"/>
              </a:rPr>
              <a:t>study</a:t>
            </a:r>
            <a:r>
              <a:rPr lang="en-US" sz="2400" dirty="0"/>
              <a:t> from the University of Michigan found that Facebook makes us sadder and less satisfied. </a:t>
            </a:r>
            <a:endParaRPr lang="en-US" sz="2400" dirty="0" smtClean="0"/>
          </a:p>
          <a:p>
            <a:r>
              <a:rPr lang="en-US" sz="2400" dirty="0" smtClean="0"/>
              <a:t>If </a:t>
            </a:r>
            <a:r>
              <a:rPr lang="en-US" sz="2400" dirty="0"/>
              <a:t>you knew nothing of Facebook and someone said, “Join this online platform, it’s known to make people feel isolated, angry, sad, and dissatisfied,” what would you do</a:t>
            </a:r>
            <a:r>
              <a:rPr lang="en-US" sz="2400" dirty="0" smtClean="0"/>
              <a:t>?</a:t>
            </a:r>
          </a:p>
        </p:txBody>
      </p:sp>
    </p:spTree>
    <p:extLst>
      <p:ext uri="{BB962C8B-B14F-4D97-AF65-F5344CB8AC3E}">
        <p14:creationId xmlns:p14="http://schemas.microsoft.com/office/powerpoint/2010/main" val="961530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The harm of social media for your career</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sz="half" idx="1"/>
          </p:nvPr>
        </p:nvSpPr>
        <p:spPr>
          <a:xfrm>
            <a:off x="431068" y="1910687"/>
            <a:ext cx="11029616" cy="4667534"/>
          </a:xfrm>
        </p:spPr>
        <p:txBody>
          <a:bodyPr>
            <a:normAutofit/>
          </a:bodyPr>
          <a:lstStyle/>
          <a:p>
            <a:r>
              <a:rPr lang="en-US" dirty="0" smtClean="0"/>
              <a:t>CareerBuilder 2016 Survey:. </a:t>
            </a:r>
            <a:r>
              <a:rPr lang="en-US" dirty="0"/>
              <a:t>Forty-nine percent of hiring managers who screen candidates via social networks said they’ve found information that caused them not to hire a </a:t>
            </a:r>
            <a:r>
              <a:rPr lang="en-US" dirty="0" smtClean="0"/>
              <a:t>candidate. The </a:t>
            </a:r>
            <a:r>
              <a:rPr lang="en-US" dirty="0"/>
              <a:t>following are the top pieces of content that turned off these employers:</a:t>
            </a:r>
          </a:p>
          <a:p>
            <a:pPr lvl="1"/>
            <a:r>
              <a:rPr lang="en-US" dirty="0"/>
              <a:t>Provocative or inappropriate photographs, videos or information – 46 percent</a:t>
            </a:r>
          </a:p>
          <a:p>
            <a:pPr lvl="1"/>
            <a:r>
              <a:rPr lang="en-US" dirty="0"/>
              <a:t>Information about candidate drinking or using drugs – 43 percent</a:t>
            </a:r>
          </a:p>
          <a:p>
            <a:pPr lvl="1"/>
            <a:r>
              <a:rPr lang="en-US" dirty="0"/>
              <a:t>Discriminatory comments related to race, religion, gender, etc. – 33 percent</a:t>
            </a:r>
          </a:p>
          <a:p>
            <a:pPr lvl="1"/>
            <a:r>
              <a:rPr lang="en-US" dirty="0"/>
              <a:t>Candidate bad-mouthed previous company or fellow employee – 31 percent</a:t>
            </a:r>
          </a:p>
          <a:p>
            <a:pPr lvl="1"/>
            <a:r>
              <a:rPr lang="en-US" dirty="0"/>
              <a:t>Poor communication skills – 29 percent</a:t>
            </a:r>
          </a:p>
          <a:p>
            <a:r>
              <a:rPr lang="en-US" dirty="0" smtClean="0"/>
              <a:t>Forty-one </a:t>
            </a:r>
            <a:r>
              <a:rPr lang="en-US" dirty="0"/>
              <a:t>percent of employers say they use social networking sites to research current employees, nearly a third (32 percent) use search engines to check up on current employees, and more than one in four (26 percent) have found content online that has caused them to reprimand or fire an employee.</a:t>
            </a:r>
          </a:p>
          <a:p>
            <a:pPr lvl="2"/>
            <a:r>
              <a:rPr lang="en-US" dirty="0"/>
              <a:t>Source: CareerBuilder survey</a:t>
            </a:r>
          </a:p>
        </p:txBody>
      </p:sp>
    </p:spTree>
    <p:extLst>
      <p:ext uri="{BB962C8B-B14F-4D97-AF65-F5344CB8AC3E}">
        <p14:creationId xmlns:p14="http://schemas.microsoft.com/office/powerpoint/2010/main" val="1656098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Justine </a:t>
            </a:r>
            <a:r>
              <a:rPr lang="en-US" dirty="0" err="1" smtClean="0">
                <a:latin typeface="Open Sans" panose="020B0606030504020204" pitchFamily="34" charset="0"/>
                <a:ea typeface="Open Sans" panose="020B0606030504020204" pitchFamily="34" charset="0"/>
                <a:cs typeface="Open Sans" panose="020B0606030504020204" pitchFamily="34" charset="0"/>
              </a:rPr>
              <a:t>sacco</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sz="half" idx="1"/>
          </p:nvPr>
        </p:nvSpPr>
        <p:spPr>
          <a:xfrm>
            <a:off x="581193" y="2228003"/>
            <a:ext cx="11029616" cy="3633047"/>
          </a:xfrm>
        </p:spPr>
        <p:txBody>
          <a:bodyPr>
            <a:normAutofit/>
          </a:bodyPr>
          <a:lstStyle/>
          <a:p>
            <a:r>
              <a:rPr lang="en-US" sz="2400" dirty="0"/>
              <a:t>December 2013, Justine Sacco, </a:t>
            </a:r>
            <a:r>
              <a:rPr lang="en-US" sz="2400" dirty="0" smtClean="0"/>
              <a:t>a PR executive with a large media company got into trouble.  With just </a:t>
            </a:r>
            <a:r>
              <a:rPr lang="en-US" sz="2800" dirty="0">
                <a:solidFill>
                  <a:srgbClr val="FF0000"/>
                </a:solidFill>
              </a:rPr>
              <a:t>170 Twitter followers</a:t>
            </a:r>
            <a:r>
              <a:rPr lang="en-US" sz="2400" dirty="0"/>
              <a:t>, </a:t>
            </a:r>
            <a:r>
              <a:rPr lang="en-US" sz="2400" dirty="0" smtClean="0"/>
              <a:t>she tweeted a joke before boarding a plane in London:  “Going </a:t>
            </a:r>
            <a:r>
              <a:rPr lang="en-US" sz="2400" dirty="0"/>
              <a:t>to Africa. Hope I don’t get AIDS. Just Kidding. I’m white!" </a:t>
            </a:r>
            <a:endParaRPr lang="en-US" sz="2400" dirty="0" smtClean="0"/>
          </a:p>
          <a:p>
            <a:r>
              <a:rPr lang="en-US" sz="2400" dirty="0" smtClean="0"/>
              <a:t>She is South African and intended </a:t>
            </a:r>
            <a:r>
              <a:rPr lang="en-US" sz="2400" dirty="0"/>
              <a:t>the tweet to mock American ignorance of South </a:t>
            </a:r>
            <a:r>
              <a:rPr lang="en-US" sz="2400" dirty="0" smtClean="0"/>
              <a:t>Africa and AIDS crisis.</a:t>
            </a:r>
          </a:p>
          <a:p>
            <a:r>
              <a:rPr lang="en-US" sz="2400" dirty="0" smtClean="0"/>
              <a:t>She slept </a:t>
            </a:r>
            <a:r>
              <a:rPr lang="en-US" sz="2400" dirty="0"/>
              <a:t>during her 11-hour plane </a:t>
            </a:r>
            <a:r>
              <a:rPr lang="en-US" sz="2400" dirty="0" smtClean="0"/>
              <a:t>trip to South Africa.</a:t>
            </a:r>
          </a:p>
          <a:p>
            <a:r>
              <a:rPr lang="en-US" sz="2400" dirty="0" smtClean="0"/>
              <a:t>Woke </a:t>
            </a:r>
            <a:r>
              <a:rPr lang="en-US" sz="2400" dirty="0"/>
              <a:t>up to find out that she had lost her job and was the number one Twitter topic </a:t>
            </a:r>
            <a:r>
              <a:rPr lang="en-US" sz="2400" dirty="0" smtClean="0"/>
              <a:t>worldwide.</a:t>
            </a: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60358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The staff of Sheriff </a:t>
            </a:r>
            <a:r>
              <a:rPr lang="en-US" dirty="0" err="1" smtClean="0">
                <a:latin typeface="Open Sans" panose="020B0606030504020204" pitchFamily="34" charset="0"/>
                <a:ea typeface="Open Sans" panose="020B0606030504020204" pitchFamily="34" charset="0"/>
                <a:cs typeface="Open Sans" panose="020B0606030504020204" pitchFamily="34" charset="0"/>
              </a:rPr>
              <a:t>b.j</a:t>
            </a:r>
            <a:r>
              <a:rPr lang="en-US" dirty="0" smtClean="0">
                <a:latin typeface="Open Sans" panose="020B0606030504020204" pitchFamily="34" charset="0"/>
                <a:ea typeface="Open Sans" panose="020B0606030504020204" pitchFamily="34" charset="0"/>
                <a:cs typeface="Open Sans" panose="020B0606030504020204" pitchFamily="34" charset="0"/>
              </a:rPr>
              <a:t>. Roberts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sz="half" idx="1"/>
          </p:nvPr>
        </p:nvSpPr>
        <p:spPr>
          <a:xfrm>
            <a:off x="581193" y="1978925"/>
            <a:ext cx="11029616" cy="3882125"/>
          </a:xfrm>
        </p:spPr>
        <p:txBody>
          <a:bodyPr>
            <a:noAutofit/>
          </a:bodyPr>
          <a:lstStyle/>
          <a:p>
            <a:pPr fontAlgn="base"/>
            <a:r>
              <a:rPr lang="en-US" sz="2600" dirty="0" smtClean="0"/>
              <a:t>Sheriff </a:t>
            </a:r>
            <a:r>
              <a:rPr lang="en-US" sz="2600" dirty="0"/>
              <a:t>B.J. Roberts of Hampton, Virginia, fired six of his staff members for liking the Facebook page of his </a:t>
            </a:r>
            <a:r>
              <a:rPr lang="en-US" sz="2600" dirty="0" smtClean="0"/>
              <a:t>opponent </a:t>
            </a:r>
            <a:r>
              <a:rPr lang="en-US" sz="2600" dirty="0"/>
              <a:t>in the 2009 election.</a:t>
            </a:r>
          </a:p>
          <a:p>
            <a:pPr fontAlgn="base"/>
            <a:r>
              <a:rPr lang="en-US" sz="2600" dirty="0"/>
              <a:t>He said that their actions had "hindered the harmony and efficiency of the office".</a:t>
            </a:r>
          </a:p>
          <a:p>
            <a:pPr fontAlgn="base"/>
            <a:r>
              <a:rPr lang="en-US" sz="2600" dirty="0"/>
              <a:t>The staff members sued, claiming that their First Amendment rights had been violated.</a:t>
            </a:r>
          </a:p>
          <a:p>
            <a:pPr fontAlgn="base"/>
            <a:r>
              <a:rPr lang="en-US" sz="2600" dirty="0" smtClean="0"/>
              <a:t>Judge </a:t>
            </a:r>
            <a:r>
              <a:rPr lang="en-US" sz="2600" dirty="0"/>
              <a:t>Raymond A. Jackson of the Federal District Court said in his ruling that clicking the "like" button did not amount to expressive speech.</a:t>
            </a:r>
          </a:p>
        </p:txBody>
      </p:sp>
    </p:spTree>
    <p:extLst>
      <p:ext uri="{BB962C8B-B14F-4D97-AF65-F5344CB8AC3E}">
        <p14:creationId xmlns:p14="http://schemas.microsoft.com/office/powerpoint/2010/main" val="684801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Fernando </a:t>
            </a:r>
            <a:r>
              <a:rPr lang="en-US" dirty="0" err="1" smtClean="0">
                <a:latin typeface="Open Sans" panose="020B0606030504020204" pitchFamily="34" charset="0"/>
                <a:ea typeface="Open Sans" panose="020B0606030504020204" pitchFamily="34" charset="0"/>
                <a:cs typeface="Open Sans" panose="020B0606030504020204" pitchFamily="34" charset="0"/>
              </a:rPr>
              <a:t>bryant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sz="half" idx="1"/>
          </p:nvPr>
        </p:nvSpPr>
        <p:spPr>
          <a:xfrm>
            <a:off x="581193" y="2061780"/>
            <a:ext cx="8576454" cy="3633047"/>
          </a:xfrm>
        </p:spPr>
        <p:txBody>
          <a:bodyPr>
            <a:normAutofit fontScale="92500" lnSpcReduction="10000"/>
          </a:bodyPr>
          <a:lstStyle/>
          <a:p>
            <a:r>
              <a:rPr lang="en-US" sz="2800" dirty="0"/>
              <a:t>Fernando </a:t>
            </a:r>
            <a:r>
              <a:rPr lang="en-US" sz="2800" dirty="0" smtClean="0"/>
              <a:t>Bryant is a </a:t>
            </a:r>
            <a:r>
              <a:rPr lang="en-US" sz="2800" dirty="0"/>
              <a:t>cornerback who played 10 NFL </a:t>
            </a:r>
            <a:r>
              <a:rPr lang="en-US" sz="2800" dirty="0" smtClean="0"/>
              <a:t>seasons.</a:t>
            </a:r>
          </a:p>
          <a:p>
            <a:r>
              <a:rPr lang="en-US" sz="2800" dirty="0"/>
              <a:t>Bryant signed a contract to be the head coach of Strong Rock Christian </a:t>
            </a:r>
            <a:r>
              <a:rPr lang="en-US" sz="2800" dirty="0" smtClean="0"/>
              <a:t>School.  Within 3 weeks, he was fired. </a:t>
            </a:r>
          </a:p>
          <a:p>
            <a:r>
              <a:rPr lang="en-US" sz="2800" dirty="0" smtClean="0"/>
              <a:t>The reason for his termination--a </a:t>
            </a:r>
            <a:r>
              <a:rPr lang="en-US" sz="2800" dirty="0"/>
              <a:t>three-year old photo on his wife’s Instagram </a:t>
            </a:r>
            <a:r>
              <a:rPr lang="en-US" sz="2800" dirty="0" smtClean="0"/>
              <a:t>account that a parent found unsettling.</a:t>
            </a:r>
            <a:endParaRPr lang="en-US" sz="2800" dirty="0"/>
          </a:p>
          <a:p>
            <a:r>
              <a:rPr lang="en-US" sz="2800" dirty="0" smtClean="0"/>
              <a:t>Bryant’s </a:t>
            </a:r>
            <a:r>
              <a:rPr lang="en-US" sz="2800" dirty="0"/>
              <a:t>termination letter specifically mentions social media as the </a:t>
            </a:r>
            <a:r>
              <a:rPr lang="en-US" sz="2800" dirty="0" smtClean="0"/>
              <a:t>reason.</a:t>
            </a:r>
          </a:p>
        </p:txBody>
      </p:sp>
      <p:pic>
        <p:nvPicPr>
          <p:cNvPr id="1028" name="Picture 4" descr="https://s.yimg.com/ny/api/res/1.2/Zen9X77aC9DLCbEmlvC.Rw--/YXBwaWQ9aGlnaGxhbmRlcjtzbT0xO3c9MzIwO2g9MjQw/http:/media.zenfs.com/en/homerun/feed_manager_auto_publish_494/430b6eb1deea72b40bd887b254f0e002"/>
          <p:cNvPicPr>
            <a:picLocks noChangeAspect="1" noChangeArrowheads="1"/>
          </p:cNvPicPr>
          <p:nvPr/>
        </p:nvPicPr>
        <p:blipFill rotWithShape="1">
          <a:blip r:embed="rId2">
            <a:extLst>
              <a:ext uri="{28A0092B-C50C-407E-A947-70E740481C1C}">
                <a14:useLocalDpi xmlns:a14="http://schemas.microsoft.com/office/drawing/2010/main" val="0"/>
              </a:ext>
            </a:extLst>
          </a:blip>
          <a:srcRect l="23546" r="22276" b="-853"/>
          <a:stretch/>
        </p:blipFill>
        <p:spPr bwMode="auto">
          <a:xfrm>
            <a:off x="9199988" y="2061780"/>
            <a:ext cx="2550733" cy="356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288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Daniel </a:t>
            </a:r>
            <a:r>
              <a:rPr lang="en-US" dirty="0" err="1" smtClean="0">
                <a:latin typeface="Open Sans" panose="020B0606030504020204" pitchFamily="34" charset="0"/>
                <a:ea typeface="Open Sans" panose="020B0606030504020204" pitchFamily="34" charset="0"/>
                <a:cs typeface="Open Sans" panose="020B0606030504020204" pitchFamily="34" charset="0"/>
              </a:rPr>
              <a:t>Grilo</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sz="half" idx="1"/>
          </p:nvPr>
        </p:nvSpPr>
        <p:spPr>
          <a:xfrm>
            <a:off x="581193" y="1910687"/>
            <a:ext cx="11029616" cy="4394579"/>
          </a:xfrm>
        </p:spPr>
        <p:txBody>
          <a:bodyPr>
            <a:normAutofit/>
          </a:bodyPr>
          <a:lstStyle/>
          <a:p>
            <a:r>
              <a:rPr lang="en-US" sz="2000" dirty="0" smtClean="0"/>
              <a:t>On Tuesday, Feb. 28, President Trump gave a speech to Congress where he acknowledged the wife of a Navy SEAL who had been killed in January.</a:t>
            </a:r>
          </a:p>
          <a:p>
            <a:r>
              <a:rPr lang="en-US" sz="2000" dirty="0" smtClean="0"/>
              <a:t>During </a:t>
            </a:r>
            <a:r>
              <a:rPr lang="en-US" sz="2000" dirty="0"/>
              <a:t>the speech, </a:t>
            </a:r>
            <a:r>
              <a:rPr lang="en-US" sz="2000" dirty="0" smtClean="0"/>
              <a:t>Daniel </a:t>
            </a:r>
            <a:r>
              <a:rPr lang="en-US" sz="2000" dirty="0" err="1" smtClean="0"/>
              <a:t>Grilo</a:t>
            </a:r>
            <a:r>
              <a:rPr lang="en-US" sz="2000" dirty="0"/>
              <a:t>, </a:t>
            </a:r>
            <a:r>
              <a:rPr lang="en-US" sz="2000" dirty="0" smtClean="0"/>
              <a:t>a </a:t>
            </a:r>
            <a:r>
              <a:rPr lang="en-US" sz="2000" dirty="0"/>
              <a:t>principal at Liberty Advisor Group, tweeted, "Sorry Owens' wife, you're not helping yourself or your husband's memory by standing there and clapping like an idiot. Trump just used you."</a:t>
            </a:r>
          </a:p>
          <a:p>
            <a:r>
              <a:rPr lang="en-US" sz="2000" dirty="0" err="1" smtClean="0"/>
              <a:t>Grilo</a:t>
            </a:r>
            <a:r>
              <a:rPr lang="en-US" sz="2000" dirty="0" smtClean="0"/>
              <a:t> received immediate condemnation on Twitter.  Within </a:t>
            </a:r>
            <a:r>
              <a:rPr lang="en-US" sz="2000" dirty="0"/>
              <a:t>a few minutes </a:t>
            </a:r>
            <a:r>
              <a:rPr lang="en-US" sz="2000" dirty="0" err="1"/>
              <a:t>Grilo</a:t>
            </a:r>
            <a:r>
              <a:rPr lang="en-US" sz="2000" dirty="0"/>
              <a:t> responded with an </a:t>
            </a:r>
            <a:r>
              <a:rPr lang="en-US" sz="2000" dirty="0" smtClean="0"/>
              <a:t>apology and soon thereafter he </a:t>
            </a:r>
            <a:r>
              <a:rPr lang="en-US" sz="2000" dirty="0"/>
              <a:t>deleted his Twitter account. </a:t>
            </a:r>
            <a:endParaRPr lang="en-US" sz="2000" dirty="0" smtClean="0"/>
          </a:p>
          <a:p>
            <a:r>
              <a:rPr lang="en-US" sz="2000" dirty="0" smtClean="0"/>
              <a:t>The </a:t>
            </a:r>
            <a:r>
              <a:rPr lang="en-US" sz="2000" dirty="0"/>
              <a:t>tweets were archived and circulated on the Internet</a:t>
            </a:r>
            <a:r>
              <a:rPr lang="en-US" sz="2000" dirty="0" smtClean="0"/>
              <a:t>.</a:t>
            </a:r>
          </a:p>
          <a:p>
            <a:r>
              <a:rPr lang="en-US" sz="2000" dirty="0"/>
              <a:t>Despite his apologies</a:t>
            </a:r>
            <a:r>
              <a:rPr lang="en-US" sz="2000" dirty="0" smtClean="0"/>
              <a:t>, </a:t>
            </a:r>
            <a:r>
              <a:rPr lang="en-US" sz="2000" dirty="0" smtClean="0">
                <a:solidFill>
                  <a:srgbClr val="FF0000"/>
                </a:solidFill>
              </a:rPr>
              <a:t>THE NEXT DAY</a:t>
            </a:r>
            <a:r>
              <a:rPr lang="en-US" sz="2000" dirty="0" smtClean="0"/>
              <a:t>, </a:t>
            </a:r>
            <a:r>
              <a:rPr lang="en-US" sz="2000" dirty="0"/>
              <a:t>Liberty Advisor Group deleted his profile on their website and </a:t>
            </a:r>
            <a:r>
              <a:rPr lang="en-US" sz="2000" dirty="0" smtClean="0"/>
              <a:t>fired </a:t>
            </a:r>
            <a:r>
              <a:rPr lang="en-US" sz="2000" dirty="0" err="1"/>
              <a:t>Grilo</a:t>
            </a:r>
            <a:r>
              <a:rPr lang="en-US" sz="2000" dirty="0"/>
              <a:t>. "The individual who issued the tweet is no longer affiliated with Liberty. ... His comments were inconsistent with the Company's values and the unyielding respect it has for the members of our Nation's Armed Forces," said a statement posted on the company's website Wednesday.</a:t>
            </a:r>
          </a:p>
        </p:txBody>
      </p:sp>
    </p:spTree>
    <p:extLst>
      <p:ext uri="{BB962C8B-B14F-4D97-AF65-F5344CB8AC3E}">
        <p14:creationId xmlns:p14="http://schemas.microsoft.com/office/powerpoint/2010/main" val="2291134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en Sans" panose="020B0606030504020204" pitchFamily="34" charset="0"/>
                <a:ea typeface="Open Sans" panose="020B0606030504020204" pitchFamily="34" charset="0"/>
                <a:cs typeface="Open Sans" panose="020B0606030504020204" pitchFamily="34" charset="0"/>
              </a:rPr>
              <a:t>Ashley Payne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5"/>
          <p:cNvSpPr>
            <a:spLocks noGrp="1"/>
          </p:cNvSpPr>
          <p:nvPr>
            <p:ph sz="half" idx="1"/>
          </p:nvPr>
        </p:nvSpPr>
        <p:spPr>
          <a:xfrm>
            <a:off x="581193" y="2228003"/>
            <a:ext cx="7293566" cy="3633047"/>
          </a:xfrm>
        </p:spPr>
        <p:txBody>
          <a:bodyPr>
            <a:noAutofit/>
          </a:bodyPr>
          <a:lstStyle/>
          <a:p>
            <a:r>
              <a:rPr lang="en-US" sz="2600" dirty="0" smtClean="0">
                <a:latin typeface="Open Sans" panose="020B0606030504020204" pitchFamily="34" charset="0"/>
                <a:ea typeface="Open Sans" panose="020B0606030504020204" pitchFamily="34" charset="0"/>
                <a:cs typeface="Open Sans" panose="020B0606030504020204" pitchFamily="34" charset="0"/>
              </a:rPr>
              <a:t>English teacher in Winder, Georgia forced to resign after a parent sent a screenshot of her Facebook page to the school board.</a:t>
            </a:r>
          </a:p>
          <a:p>
            <a:r>
              <a:rPr lang="en-US" sz="2600" dirty="0" smtClean="0">
                <a:latin typeface="Open Sans" panose="020B0606030504020204" pitchFamily="34" charset="0"/>
                <a:ea typeface="Open Sans" panose="020B0606030504020204" pitchFamily="34" charset="0"/>
                <a:cs typeface="Open Sans" panose="020B0606030504020204" pitchFamily="34" charset="0"/>
              </a:rPr>
              <a:t>School officials claimer her page ‘promote alcohol use’ and ‘contained profanity.’</a:t>
            </a:r>
            <a:endParaRPr lang="en-US" sz="2600" dirty="0">
              <a:latin typeface="Open Sans" panose="020B0606030504020204" pitchFamily="34" charset="0"/>
              <a:ea typeface="Open Sans" panose="020B0606030504020204" pitchFamily="34" charset="0"/>
              <a:cs typeface="Open Sans" panose="020B0606030504020204" pitchFamily="34" charset="0"/>
            </a:endParaRPr>
          </a:p>
          <a:p>
            <a:r>
              <a:rPr lang="en-US" sz="2600" dirty="0" smtClean="0">
                <a:latin typeface="Open Sans" panose="020B0606030504020204" pitchFamily="34" charset="0"/>
                <a:ea typeface="Open Sans" panose="020B0606030504020204" pitchFamily="34" charset="0"/>
                <a:cs typeface="Open Sans" panose="020B0606030504020204" pitchFamily="34" charset="0"/>
              </a:rPr>
              <a:t>Ms. Payne was shocked as all </a:t>
            </a:r>
            <a:r>
              <a:rPr lang="en-US" sz="2600" dirty="0">
                <a:latin typeface="Open Sans" panose="020B0606030504020204" pitchFamily="34" charset="0"/>
                <a:ea typeface="Open Sans" panose="020B0606030504020204" pitchFamily="34" charset="0"/>
                <a:cs typeface="Open Sans" panose="020B0606030504020204" pitchFamily="34" charset="0"/>
              </a:rPr>
              <a:t>her privacy settings </a:t>
            </a:r>
            <a:r>
              <a:rPr lang="en-US" sz="2600" dirty="0" smtClean="0">
                <a:latin typeface="Open Sans" panose="020B0606030504020204" pitchFamily="34" charset="0"/>
                <a:ea typeface="Open Sans" panose="020B0606030504020204" pitchFamily="34" charset="0"/>
                <a:cs typeface="Open Sans" panose="020B0606030504020204" pitchFamily="34" charset="0"/>
              </a:rPr>
              <a:t>were on </a:t>
            </a:r>
            <a:r>
              <a:rPr lang="en-US" sz="2600" dirty="0">
                <a:latin typeface="Open Sans" panose="020B0606030504020204" pitchFamily="34" charset="0"/>
                <a:ea typeface="Open Sans" panose="020B0606030504020204" pitchFamily="34" charset="0"/>
                <a:cs typeface="Open Sans" panose="020B0606030504020204" pitchFamily="34" charset="0"/>
              </a:rPr>
              <a:t>'high', meaning only her closest friends have permission to </a:t>
            </a:r>
            <a:r>
              <a:rPr lang="en-US" sz="2400" dirty="0">
                <a:latin typeface="Open Sans" panose="020B0606030504020204" pitchFamily="34" charset="0"/>
                <a:ea typeface="Open Sans" panose="020B0606030504020204" pitchFamily="34" charset="0"/>
                <a:cs typeface="Open Sans" panose="020B0606030504020204" pitchFamily="34" charset="0"/>
              </a:rPr>
              <a:t>see her pictures</a:t>
            </a:r>
            <a:r>
              <a:rPr lang="en-US" sz="2400" dirty="0" smtClean="0">
                <a:latin typeface="Open Sans" panose="020B0606030504020204" pitchFamily="34" charset="0"/>
                <a:ea typeface="Open Sans" panose="020B0606030504020204" pitchFamily="34" charset="0"/>
                <a:cs typeface="Open Sans" panose="020B0606030504020204" pitchFamily="34" charset="0"/>
              </a:rPr>
              <a:t>.</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083" name="Picture 11" descr="Costly: Ashley Payne, 24, posed for this picture while travelling around Europe in the summer of 2009. It was later spotted on her Facebook page"/>
          <p:cNvPicPr>
            <a:picLocks noChangeAspect="1" noChangeArrowheads="1"/>
          </p:cNvPicPr>
          <p:nvPr/>
        </p:nvPicPr>
        <p:blipFill rotWithShape="1">
          <a:blip r:embed="rId2">
            <a:extLst>
              <a:ext uri="{28A0092B-C50C-407E-A947-70E740481C1C}">
                <a14:useLocalDpi xmlns:a14="http://schemas.microsoft.com/office/drawing/2010/main" val="0"/>
              </a:ext>
            </a:extLst>
          </a:blip>
          <a:srcRect l="10907" t="-1" b="-574"/>
          <a:stretch/>
        </p:blipFill>
        <p:spPr bwMode="auto">
          <a:xfrm>
            <a:off x="8038531" y="2528253"/>
            <a:ext cx="3971497" cy="273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3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Brand Colors">
      <a:dk1>
        <a:srgbClr val="01243B"/>
      </a:dk1>
      <a:lt1>
        <a:sysClr val="window" lastClr="FFFFFF"/>
      </a:lt1>
      <a:dk2>
        <a:srgbClr val="01243B"/>
      </a:dk2>
      <a:lt2>
        <a:srgbClr val="C5C5C5"/>
      </a:lt2>
      <a:accent1>
        <a:srgbClr val="5288DB"/>
      </a:accent1>
      <a:accent2>
        <a:srgbClr val="71C42B"/>
      </a:accent2>
      <a:accent3>
        <a:srgbClr val="F2F39E"/>
      </a:accent3>
      <a:accent4>
        <a:srgbClr val="C5C5C5"/>
      </a:accent4>
      <a:accent5>
        <a:srgbClr val="9DA7B2"/>
      </a:accent5>
      <a:accent6>
        <a:srgbClr val="5288DB"/>
      </a:accent6>
      <a:hlink>
        <a:srgbClr val="5288DB"/>
      </a:hlink>
      <a:folHlink>
        <a:srgbClr val="71C42B"/>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8530</TotalTime>
  <Words>1323</Words>
  <Application>Microsoft Office PowerPoint</Application>
  <PresentationFormat>Widescreen</PresentationFormat>
  <Paragraphs>159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Gill Sans MT</vt:lpstr>
      <vt:lpstr>Open Sans</vt:lpstr>
      <vt:lpstr>Wingdings</vt:lpstr>
      <vt:lpstr>Wingdings 2</vt:lpstr>
      <vt:lpstr>Dividend</vt:lpstr>
      <vt:lpstr>Developing your professional Persona:  online</vt:lpstr>
      <vt:lpstr>Objectives for today</vt:lpstr>
      <vt:lpstr>Facebook is evil</vt:lpstr>
      <vt:lpstr>The harm of social media for your career</vt:lpstr>
      <vt:lpstr>Justine sacco</vt:lpstr>
      <vt:lpstr>The staff of Sheriff b.j. Roberts</vt:lpstr>
      <vt:lpstr>Fernando bryant</vt:lpstr>
      <vt:lpstr>Daniel Grilo</vt:lpstr>
      <vt:lpstr>Ashley Payne</vt:lpstr>
      <vt:lpstr>Warnings/lessons learned</vt:lpstr>
      <vt:lpstr>QUESTIONS, IDEAS, CONCERNS?</vt:lpstr>
      <vt:lpstr>The Good of social media for your career</vt:lpstr>
      <vt:lpstr>The Good of social media for your career</vt:lpstr>
      <vt:lpstr>Take control of your Professional digital footprint</vt:lpstr>
      <vt:lpstr>Take control of your Professional digital footprint</vt:lpstr>
      <vt:lpstr>Take control of your Professional digital footprint</vt:lpstr>
      <vt:lpstr>Take control of your Professional digital footprint</vt:lpstr>
      <vt:lpstr>Take control of your Professional digital footprint</vt:lpstr>
      <vt:lpstr>Take control of your Professional digital footprint</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Kehl</dc:creator>
  <cp:lastModifiedBy>Ellen Kehl</cp:lastModifiedBy>
  <cp:revision>47</cp:revision>
  <dcterms:created xsi:type="dcterms:W3CDTF">2017-06-19T16:08:23Z</dcterms:created>
  <dcterms:modified xsi:type="dcterms:W3CDTF">2017-07-13T13:25:43Z</dcterms:modified>
</cp:coreProperties>
</file>