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60" r:id="rId3"/>
    <p:sldId id="261" r:id="rId4"/>
    <p:sldId id="262" r:id="rId5"/>
    <p:sldId id="263" r:id="rId6"/>
    <p:sldId id="264" r:id="rId7"/>
    <p:sldId id="265" r:id="rId8"/>
    <p:sldId id="266" r:id="rId9"/>
    <p:sldId id="267" r:id="rId10"/>
    <p:sldId id="268" r:id="rId11"/>
    <p:sldId id="258" r:id="rId12"/>
    <p:sldId id="259"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17D"/>
    <a:srgbClr val="00417D"/>
    <a:srgbClr val="A2ADCF"/>
    <a:srgbClr val="5E72A6"/>
    <a:srgbClr val="B0B7D5"/>
    <a:srgbClr val="95A2C8"/>
    <a:srgbClr val="7283B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96"/>
      </p:cViewPr>
      <p:guideLst>
        <p:guide orient="horz" pos="2160"/>
        <p:guide pos="2880"/>
      </p:guideLst>
    </p:cSldViewPr>
  </p:slideViewPr>
  <p:notesTextViewPr>
    <p:cViewPr>
      <p:scale>
        <a:sx n="100" d="100"/>
        <a:sy n="100" d="100"/>
      </p:scale>
      <p:origin x="0" y="0"/>
    </p:cViewPr>
  </p:notesTextViewPr>
  <p:notesViewPr>
    <p:cSldViewPr>
      <p:cViewPr>
        <p:scale>
          <a:sx n="75" d="100"/>
          <a:sy n="75" d="100"/>
        </p:scale>
        <p:origin x="-3228" y="-18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82720" y="8961120"/>
            <a:ext cx="3169920" cy="480060"/>
          </a:xfrm>
          <a:prstGeom prst="rect">
            <a:avLst/>
          </a:prstGeom>
        </p:spPr>
        <p:txBody>
          <a:bodyPr vert="horz" lIns="96661" tIns="48331" rIns="96661" bIns="48331" rtlCol="0" anchor="b"/>
          <a:lstStyle>
            <a:lvl1pPr algn="r">
              <a:defRPr sz="1300"/>
            </a:lvl1pPr>
          </a:lstStyle>
          <a:p>
            <a:fld id="{9020CE93-FF60-406C-B860-0ED30B76E171}" type="slidenum">
              <a:rPr lang="en-US" smtClean="0">
                <a:latin typeface="Times New Roman" pitchFamily="18" charset="0"/>
                <a:cs typeface="Times New Roman" pitchFamily="18" charset="0"/>
              </a:rPr>
              <a:pPr/>
              <a:t>‹#›</a:t>
            </a:fld>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62560" y="9065342"/>
            <a:ext cx="2113280" cy="377700"/>
          </a:xfrm>
          <a:prstGeom prst="rect">
            <a:avLst/>
          </a:prstGeom>
          <a:noFill/>
          <a:ln w="9525">
            <a:noFill/>
            <a:miter lim="800000"/>
            <a:headEnd/>
            <a:tailEnd/>
          </a:ln>
          <a:effectLst/>
        </p:spPr>
      </p:pic>
      <p:sp>
        <p:nvSpPr>
          <p:cNvPr id="4" name="TextBox 3"/>
          <p:cNvSpPr txBox="1"/>
          <p:nvPr/>
        </p:nvSpPr>
        <p:spPr>
          <a:xfrm>
            <a:off x="0" y="0"/>
            <a:ext cx="7315200" cy="830997"/>
          </a:xfrm>
          <a:prstGeom prst="rect">
            <a:avLst/>
          </a:prstGeom>
          <a:noFill/>
        </p:spPr>
        <p:txBody>
          <a:bodyPr wrap="square" rtlCol="0">
            <a:spAutoFit/>
          </a:bodyPr>
          <a:lstStyle/>
          <a:p>
            <a:pPr algn="ctr"/>
            <a:r>
              <a:rPr lang="en-US" sz="1600" b="1" dirty="0" smtClean="0">
                <a:solidFill>
                  <a:schemeClr val="tx2"/>
                </a:solidFill>
              </a:rPr>
              <a:t>“Board, Govern Thyself”</a:t>
            </a:r>
            <a:endParaRPr lang="en-US" sz="1600" b="1" dirty="0" smtClean="0">
              <a:solidFill>
                <a:schemeClr val="tx2"/>
              </a:solidFill>
            </a:endParaRPr>
          </a:p>
          <a:p>
            <a:pPr algn="ctr"/>
            <a:r>
              <a:rPr lang="en-US" sz="1600" b="1" dirty="0" smtClean="0">
                <a:solidFill>
                  <a:schemeClr val="tx2"/>
                </a:solidFill>
              </a:rPr>
              <a:t>Thomas A. Tupitza, Esq.</a:t>
            </a:r>
          </a:p>
          <a:p>
            <a:pPr algn="ctr"/>
            <a:r>
              <a:rPr lang="en-US" sz="1600" b="1" dirty="0" smtClean="0">
                <a:solidFill>
                  <a:schemeClr val="tx2"/>
                </a:solidFill>
              </a:rPr>
              <a:t>March 21, 2017</a:t>
            </a:r>
            <a:endParaRPr lang="en-US" sz="1600" b="1" dirty="0">
              <a:solidFill>
                <a:schemeClr val="tx2"/>
              </a:solidFil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130DB6B-F160-4836-BB70-D3B20A968ED7}" type="datetimeFigureOut">
              <a:rPr lang="en-US" smtClean="0"/>
              <a:pPr/>
              <a:t>3/16/2017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E1B192B-F036-4211-AB00-03C2108F0F0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08A224-7DE9-4A28-9FD5-C9C106554034}"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D50784-82A2-4345-B00E-F9C98030F7D2}" type="slidenum">
              <a:rPr lang="en-US" smtClean="0"/>
              <a:pPr fontAlgn="base">
                <a:spcBef>
                  <a:spcPct val="0"/>
                </a:spcBef>
                <a:spcAft>
                  <a:spcPct val="0"/>
                </a:spcAft>
                <a:defRPr/>
              </a:pPr>
              <a:t>12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523ED1-126E-43C8-89B8-C7B49E5B8E0D}" type="datetime1">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F63D3-CC19-42CA-902C-C28AE75BAC54}" type="datetime1">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E58A5-478A-4BD6-AA7E-662137A695B5}" type="datetime1">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7391400" cy="1143000"/>
          </a:xfrm>
        </p:spPr>
        <p:txBody>
          <a:bodyPr>
            <a:noAutofit/>
          </a:bodyPr>
          <a:lstStyle>
            <a:lvl1pPr algn="l">
              <a:defRPr sz="5000" b="1">
                <a:solidFill>
                  <a:srgbClr val="00417D"/>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686800" cy="4525963"/>
          </a:xfrm>
        </p:spPr>
        <p:txBody>
          <a:bodyPr/>
          <a:lstStyle>
            <a:lvl1pPr>
              <a:spcBef>
                <a:spcPts val="0"/>
              </a:spcBef>
              <a:spcAft>
                <a:spcPts val="1200"/>
              </a:spcAft>
              <a:defRPr sz="3200">
                <a:solidFill>
                  <a:schemeClr val="tx2"/>
                </a:solidFill>
                <a:latin typeface="Times New Roman" pitchFamily="18" charset="0"/>
                <a:cs typeface="Times New Roman" pitchFamily="18" charset="0"/>
              </a:defRPr>
            </a:lvl1pPr>
            <a:lvl2pPr>
              <a:spcBef>
                <a:spcPts val="0"/>
              </a:spcBef>
              <a:spcAft>
                <a:spcPts val="1200"/>
              </a:spcAft>
              <a:defRPr sz="2800">
                <a:solidFill>
                  <a:schemeClr val="tx2"/>
                </a:solidFill>
                <a:latin typeface="Times New Roman" pitchFamily="18" charset="0"/>
                <a:cs typeface="Times New Roman" pitchFamily="18" charset="0"/>
              </a:defRPr>
            </a:lvl2pPr>
            <a:lvl3pPr>
              <a:spcBef>
                <a:spcPts val="0"/>
              </a:spcBef>
              <a:spcAft>
                <a:spcPts val="1200"/>
              </a:spcAft>
              <a:defRPr sz="2400">
                <a:solidFill>
                  <a:schemeClr val="tx2"/>
                </a:solidFill>
                <a:latin typeface="Times New Roman" pitchFamily="18" charset="0"/>
                <a:cs typeface="Times New Roman" pitchFamily="18" charset="0"/>
              </a:defRPr>
            </a:lvl3pPr>
            <a:lvl4pPr>
              <a:spcBef>
                <a:spcPts val="0"/>
              </a:spcBef>
              <a:spcAft>
                <a:spcPts val="1200"/>
              </a:spcAft>
              <a:defRPr sz="2000">
                <a:solidFill>
                  <a:schemeClr val="tx2"/>
                </a:solidFill>
                <a:latin typeface="Times New Roman" pitchFamily="18" charset="0"/>
                <a:cs typeface="Times New Roman" pitchFamily="18"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1"/>
            <a:endParaRPr lang="en-US" dirty="0" smtClean="0"/>
          </a:p>
        </p:txBody>
      </p:sp>
      <p:sp>
        <p:nvSpPr>
          <p:cNvPr id="6" name="Slide Number Placeholder 5"/>
          <p:cNvSpPr>
            <a:spLocks noGrp="1"/>
          </p:cNvSpPr>
          <p:nvPr>
            <p:ph type="sldNum" sz="quarter" idx="12"/>
          </p:nvPr>
        </p:nvSpPr>
        <p:spPr>
          <a:xfrm>
            <a:off x="6553200" y="6356350"/>
            <a:ext cx="2438400" cy="365125"/>
          </a:xfrm>
        </p:spPr>
        <p:txBody>
          <a:bodyPr/>
          <a:lstStyle>
            <a:lvl1pPr>
              <a:defRPr>
                <a:latin typeface="Times New Roman" pitchFamily="18" charset="0"/>
                <a:cs typeface="Times New Roman" pitchFamily="18" charset="0"/>
              </a:defRPr>
            </a:lvl1pPr>
          </a:lstStyle>
          <a:p>
            <a:fld id="{E789C539-A634-41B6-9AC8-A79DC114730C}" type="slidenum">
              <a:rPr lang="en-US" smtClean="0"/>
              <a:pPr/>
              <a:t>‹#›</a:t>
            </a:fld>
            <a:endParaRPr lang="en-US" dirty="0"/>
          </a:p>
        </p:txBody>
      </p:sp>
      <p:sp>
        <p:nvSpPr>
          <p:cNvPr id="7" name="Oval 6"/>
          <p:cNvSpPr/>
          <p:nvPr userDrawn="1"/>
        </p:nvSpPr>
        <p:spPr>
          <a:xfrm>
            <a:off x="381000" y="609600"/>
            <a:ext cx="304800" cy="304800"/>
          </a:xfrm>
          <a:prstGeom prst="ellipse">
            <a:avLst/>
          </a:prstGeom>
          <a:solidFill>
            <a:srgbClr val="0141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838200" y="609600"/>
            <a:ext cx="304800" cy="304800"/>
          </a:xfrm>
          <a:prstGeom prst="ellipse">
            <a:avLst/>
          </a:prstGeom>
          <a:solidFill>
            <a:srgbClr val="5E7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userDrawn="1"/>
        </p:nvSpPr>
        <p:spPr>
          <a:xfrm>
            <a:off x="1295400" y="609600"/>
            <a:ext cx="304800" cy="304800"/>
          </a:xfrm>
          <a:prstGeom prst="ellipse">
            <a:avLst/>
          </a:prstGeom>
          <a:solidFill>
            <a:srgbClr val="A2AD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1752600" y="304800"/>
            <a:ext cx="0" cy="1066800"/>
          </a:xfrm>
          <a:prstGeom prst="line">
            <a:avLst/>
          </a:prstGeom>
          <a:ln/>
        </p:spPr>
        <p:style>
          <a:lnRef idx="2">
            <a:schemeClr val="dk1"/>
          </a:lnRef>
          <a:fillRef idx="0">
            <a:schemeClr val="dk1"/>
          </a:fillRef>
          <a:effectRef idx="1">
            <a:schemeClr val="dk1"/>
          </a:effectRef>
          <a:fontRef idx="minor">
            <a:schemeClr val="tx1"/>
          </a:fontRef>
        </p:style>
      </p:cxnSp>
      <p:pic>
        <p:nvPicPr>
          <p:cNvPr id="1026" name="Picture 2" descr="G:\Logos\Knox Law Firm Alt Logos 2013\jpg\Knox Law Firm_Logo_Final_CMYK.jpg"/>
          <p:cNvPicPr>
            <a:picLocks noChangeAspect="1" noChangeArrowheads="1"/>
          </p:cNvPicPr>
          <p:nvPr userDrawn="1"/>
        </p:nvPicPr>
        <p:blipFill>
          <a:blip r:embed="rId2" cstate="print"/>
          <a:srcRect/>
          <a:stretch>
            <a:fillRect/>
          </a:stretch>
        </p:blipFill>
        <p:spPr bwMode="auto">
          <a:xfrm>
            <a:off x="304801" y="6324601"/>
            <a:ext cx="1905000" cy="34588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70B61-CE1B-4FCC-B6A4-0CAF7AECF452}" type="datetime1">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320067-45DB-4F1C-8F9C-807AFB91B0DC}" type="datetime1">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79B18A-9AC9-4638-BEB0-26C086D66096}" type="datetime1">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CDB24-600E-46FA-A716-C38C71525387}" type="datetime1">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7911C-3E3D-4EA1-9C38-7D2D0FC09613}" type="datetime1">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1128CE-E984-4CC0-8AC2-D6064686CB00}" type="datetime1">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355F8B-714E-4A27-9AF1-E539B334BEDE}" type="datetime1">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9C539-A634-41B6-9AC8-A79DC11473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76271-C173-4D72-9924-A66D71E741C1}" type="datetime1">
              <a:rPr lang="en-US" smtClean="0"/>
              <a:pPr/>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9C539-A634-41B6-9AC8-A79DC11473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417D"/>
        </a:solid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2362200" y="1447800"/>
            <a:ext cx="6781800" cy="2209800"/>
          </a:xfrm>
          <a:ln>
            <a:noFill/>
          </a:ln>
        </p:spPr>
        <p:txBody>
          <a:bodyPr anchor="ctr">
            <a:noAutofit/>
          </a:bodyPr>
          <a:lstStyle/>
          <a:p>
            <a:pPr algn="l"/>
            <a:r>
              <a:rPr lang="en-US" sz="4800" b="1" dirty="0" smtClean="0">
                <a:solidFill>
                  <a:schemeClr val="bg1"/>
                </a:solidFill>
              </a:rPr>
              <a:t/>
            </a:r>
            <a:br>
              <a:rPr lang="en-US" sz="4800" b="1" dirty="0" smtClean="0">
                <a:solidFill>
                  <a:schemeClr val="bg1"/>
                </a:solidFill>
              </a:rPr>
            </a:br>
            <a:r>
              <a:rPr lang="en-US" sz="5000" b="1" dirty="0" smtClean="0">
                <a:solidFill>
                  <a:schemeClr val="bg1"/>
                </a:solidFill>
              </a:rPr>
              <a:t>“Board, Govern Thyself”</a:t>
            </a:r>
            <a:r>
              <a:rPr lang="en-US" sz="5000" b="1" dirty="0" smtClean="0"/>
              <a:t/>
            </a:r>
            <a:br>
              <a:rPr lang="en-US" sz="5000" b="1" dirty="0" smtClean="0"/>
            </a:br>
            <a:r>
              <a:rPr lang="en-US" sz="4800" dirty="0" smtClean="0"/>
              <a:t/>
            </a:r>
            <a:br>
              <a:rPr lang="en-US" sz="4800" dirty="0" smtClean="0"/>
            </a:br>
            <a:r>
              <a:rPr lang="en-US" sz="4800" b="1" dirty="0" smtClean="0">
                <a:solidFill>
                  <a:schemeClr val="bg1"/>
                </a:solidFill>
              </a:rPr>
              <a:t> </a:t>
            </a:r>
            <a:endParaRPr lang="en-US" sz="4800" b="1" dirty="0">
              <a:solidFill>
                <a:schemeClr val="bg1"/>
              </a:solidFill>
              <a:cs typeface="Times New Roman" pitchFamily="18" charset="0"/>
            </a:endParaRPr>
          </a:p>
        </p:txBody>
      </p:sp>
      <p:sp>
        <p:nvSpPr>
          <p:cNvPr id="5" name="Subtitle 2"/>
          <p:cNvSpPr>
            <a:spLocks noGrp="1"/>
          </p:cNvSpPr>
          <p:nvPr>
            <p:ph type="subTitle" idx="1"/>
          </p:nvPr>
        </p:nvSpPr>
        <p:spPr>
          <a:xfrm>
            <a:off x="0" y="3886200"/>
            <a:ext cx="9144000" cy="1905000"/>
          </a:xfrm>
        </p:spPr>
        <p:txBody>
          <a:bodyPr>
            <a:normAutofit lnSpcReduction="10000"/>
          </a:bodyPr>
          <a:lstStyle/>
          <a:p>
            <a:r>
              <a:rPr lang="en-US" sz="2000" i="1" dirty="0" smtClean="0">
                <a:solidFill>
                  <a:schemeClr val="bg1"/>
                </a:solidFill>
                <a:latin typeface="Times New Roman" pitchFamily="18" charset="0"/>
                <a:cs typeface="Times New Roman" pitchFamily="18" charset="0"/>
              </a:rPr>
              <a:t>presented by</a:t>
            </a:r>
          </a:p>
          <a:p>
            <a:r>
              <a:rPr lang="en-US" sz="2000" b="1" dirty="0" smtClean="0">
                <a:solidFill>
                  <a:schemeClr val="bg1"/>
                </a:solidFill>
                <a:latin typeface="Times New Roman" pitchFamily="18" charset="0"/>
                <a:cs typeface="Times New Roman" pitchFamily="18" charset="0"/>
              </a:rPr>
              <a:t>Thomas A. Tupitza, Esq.</a:t>
            </a:r>
          </a:p>
          <a:p>
            <a:r>
              <a:rPr lang="en-US" sz="2000" dirty="0" smtClean="0">
                <a:solidFill>
                  <a:schemeClr val="bg1"/>
                </a:solidFill>
                <a:latin typeface="Times New Roman" pitchFamily="18" charset="0"/>
                <a:cs typeface="Times New Roman" pitchFamily="18" charset="0"/>
              </a:rPr>
              <a:t>March 21, 2017</a:t>
            </a:r>
          </a:p>
          <a:p>
            <a:endParaRPr lang="en-US" sz="2000" dirty="0" smtClean="0">
              <a:solidFill>
                <a:schemeClr val="bg1"/>
              </a:solidFill>
              <a:latin typeface="Times New Roman" pitchFamily="18" charset="0"/>
              <a:cs typeface="Times New Roman" pitchFamily="18" charset="0"/>
            </a:endParaRPr>
          </a:p>
          <a:p>
            <a:r>
              <a:rPr lang="en-US" sz="2300" i="1" dirty="0" smtClean="0">
                <a:solidFill>
                  <a:schemeClr val="bg1"/>
                </a:solidFill>
                <a:latin typeface="Times New Roman" pitchFamily="18" charset="0"/>
                <a:cs typeface="Times New Roman" pitchFamily="18" charset="0"/>
              </a:rPr>
              <a:t>The Nonprofit Partnership</a:t>
            </a:r>
          </a:p>
        </p:txBody>
      </p:sp>
      <p:sp>
        <p:nvSpPr>
          <p:cNvPr id="7" name="Oval 6"/>
          <p:cNvSpPr/>
          <p:nvPr/>
        </p:nvSpPr>
        <p:spPr>
          <a:xfrm>
            <a:off x="533400" y="1752600"/>
            <a:ext cx="381000" cy="381000"/>
          </a:xfrm>
          <a:prstGeom prst="ellipse">
            <a:avLst/>
          </a:prstGeom>
          <a:solidFill>
            <a:srgbClr val="7283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143000" y="1752600"/>
            <a:ext cx="381000" cy="381000"/>
          </a:xfrm>
          <a:prstGeom prst="ellipse">
            <a:avLst/>
          </a:prstGeom>
          <a:solidFill>
            <a:srgbClr val="95A2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52600" y="1752600"/>
            <a:ext cx="381000" cy="381000"/>
          </a:xfrm>
          <a:prstGeom prst="ellipse">
            <a:avLst/>
          </a:prstGeom>
          <a:solidFill>
            <a:srgbClr val="B0B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5400000">
            <a:off x="876300" y="2171700"/>
            <a:ext cx="2971800" cy="0"/>
          </a:xfrm>
          <a:prstGeom prst="line">
            <a:avLst/>
          </a:prstGeom>
          <a:ln/>
        </p:spPr>
        <p:style>
          <a:lnRef idx="2">
            <a:schemeClr val="dk1"/>
          </a:lnRef>
          <a:fillRef idx="0">
            <a:schemeClr val="dk1"/>
          </a:fillRef>
          <a:effectRef idx="1">
            <a:schemeClr val="dk1"/>
          </a:effectRef>
          <a:fontRef idx="minor">
            <a:schemeClr val="tx1"/>
          </a:fontRef>
        </p:style>
      </p:cxnSp>
      <p:pic>
        <p:nvPicPr>
          <p:cNvPr id="12" name="5c454391-88be-483f-9d0f-00da25bab30a" descr="75AEBC3F-D5F6-4C11-A51C-A3320021AE7A"/>
          <p:cNvPicPr>
            <a:picLocks noChangeAspect="1" noChangeArrowheads="1"/>
          </p:cNvPicPr>
          <p:nvPr/>
        </p:nvPicPr>
        <p:blipFill>
          <a:blip r:embed="rId2" cstate="print"/>
          <a:srcRect/>
          <a:stretch>
            <a:fillRect/>
          </a:stretch>
        </p:blipFill>
        <p:spPr bwMode="auto">
          <a:xfrm>
            <a:off x="3200400" y="5985262"/>
            <a:ext cx="2743200" cy="491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Membership Organizations</a:t>
            </a:r>
          </a:p>
          <a:p>
            <a:r>
              <a:rPr lang="en-US" dirty="0" smtClean="0"/>
              <a:t>Bylaw Review</a:t>
            </a:r>
          </a:p>
          <a:p>
            <a:r>
              <a:rPr lang="en-US" dirty="0" smtClean="0"/>
              <a:t>Board Size</a:t>
            </a:r>
          </a:p>
          <a:p>
            <a:r>
              <a:rPr lang="en-US" dirty="0" smtClean="0"/>
              <a:t>Executive Committees / Committee Powers</a:t>
            </a:r>
          </a:p>
          <a:p>
            <a:r>
              <a:rPr lang="en-US" dirty="0" smtClean="0"/>
              <a:t>Emergency Procedures / CEO Succession</a:t>
            </a:r>
          </a:p>
          <a:p>
            <a:r>
              <a:rPr lang="en-US" dirty="0" smtClean="0"/>
              <a:t>Executive Sessions</a:t>
            </a:r>
          </a:p>
          <a:p>
            <a:r>
              <a:rPr lang="en-US" dirty="0" smtClean="0"/>
              <a:t>Voting</a:t>
            </a:r>
          </a:p>
          <a:p>
            <a:r>
              <a:rPr lang="en-US" dirty="0" smtClean="0"/>
              <a:t>Consent Agendas</a:t>
            </a:r>
          </a:p>
          <a:p>
            <a:r>
              <a:rPr lang="en-US" dirty="0" smtClean="0"/>
              <a:t>Minutes</a:t>
            </a:r>
            <a:endParaRPr lang="en-US" dirty="0"/>
          </a:p>
        </p:txBody>
      </p:sp>
      <p:sp>
        <p:nvSpPr>
          <p:cNvPr id="4" name="Slide Number Placeholder 3"/>
          <p:cNvSpPr>
            <a:spLocks noGrp="1"/>
          </p:cNvSpPr>
          <p:nvPr>
            <p:ph type="sldNum" sz="quarter" idx="12"/>
          </p:nvPr>
        </p:nvSpPr>
        <p:spPr/>
        <p:txBody>
          <a:bodyPr/>
          <a:lstStyle/>
          <a:p>
            <a:fld id="{E789C539-A634-41B6-9AC8-A79DC114730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52600" y="274638"/>
            <a:ext cx="6934200" cy="1143000"/>
          </a:xfrm>
        </p:spPr>
        <p:txBody>
          <a:bodyPr/>
          <a:lstStyle/>
          <a:p>
            <a:pPr algn="l" eaLnBrk="1" hangingPunct="1"/>
            <a:r>
              <a:rPr lang="en-US" sz="5000" b="1" dirty="0" smtClean="0">
                <a:solidFill>
                  <a:srgbClr val="00417D"/>
                </a:solidFill>
                <a:cs typeface="Times New Roman" pitchFamily="18" charset="0"/>
              </a:rPr>
              <a:t>Thank You!</a:t>
            </a:r>
          </a:p>
        </p:txBody>
      </p:sp>
      <p:sp>
        <p:nvSpPr>
          <p:cNvPr id="11" name="Slide Number Placeholder 10"/>
          <p:cNvSpPr>
            <a:spLocks noGrp="1"/>
          </p:cNvSpPr>
          <p:nvPr>
            <p:ph type="sldNum" sz="quarter" idx="12"/>
          </p:nvPr>
        </p:nvSpPr>
        <p:spPr/>
        <p:txBody>
          <a:bodyPr/>
          <a:lstStyle/>
          <a:p>
            <a:pPr>
              <a:defRPr/>
            </a:pPr>
            <a:fld id="{10458E57-5DC8-4D2C-B217-0FE618A2ADB0}" type="slidenum">
              <a:rPr lang="en-US">
                <a:latin typeface="Times New Roman" pitchFamily="18" charset="0"/>
                <a:cs typeface="Times New Roman" pitchFamily="18" charset="0"/>
              </a:rPr>
              <a:pPr>
                <a:defRPr/>
              </a:pPr>
              <a:t>11</a:t>
            </a:fld>
            <a:endParaRPr lang="en-US" dirty="0">
              <a:latin typeface="Times New Roman" pitchFamily="18" charset="0"/>
              <a:cs typeface="Times New Roman" pitchFamily="18" charset="0"/>
            </a:endParaRPr>
          </a:p>
        </p:txBody>
      </p:sp>
      <p:sp>
        <p:nvSpPr>
          <p:cNvPr id="60425" name="Content Placeholder 2"/>
          <p:cNvSpPr>
            <a:spLocks noGrp="1"/>
          </p:cNvSpPr>
          <p:nvPr>
            <p:ph idx="1"/>
          </p:nvPr>
        </p:nvSpPr>
        <p:spPr>
          <a:xfrm>
            <a:off x="0" y="2209800"/>
            <a:ext cx="9144000" cy="838200"/>
          </a:xfrm>
        </p:spPr>
        <p:txBody>
          <a:bodyPr>
            <a:normAutofit/>
          </a:bodyPr>
          <a:lstStyle/>
          <a:p>
            <a:pPr algn="ctr">
              <a:spcBef>
                <a:spcPct val="0"/>
              </a:spcBef>
              <a:buFont typeface="Arial" charset="0"/>
              <a:buNone/>
            </a:pPr>
            <a:r>
              <a:rPr lang="en-US" sz="3500" b="1" dirty="0" smtClean="0">
                <a:solidFill>
                  <a:srgbClr val="00417D"/>
                </a:solidFill>
                <a:latin typeface="Times New Roman" pitchFamily="18" charset="0"/>
                <a:cs typeface="Times New Roman" pitchFamily="18" charset="0"/>
              </a:rPr>
              <a:t>Knox McLaughlin </a:t>
            </a:r>
            <a:r>
              <a:rPr lang="en-US" sz="3500" b="1" dirty="0" err="1" smtClean="0">
                <a:solidFill>
                  <a:srgbClr val="00417D"/>
                </a:solidFill>
                <a:latin typeface="Times New Roman" pitchFamily="18" charset="0"/>
                <a:cs typeface="Times New Roman" pitchFamily="18" charset="0"/>
              </a:rPr>
              <a:t>Gornall</a:t>
            </a:r>
            <a:r>
              <a:rPr lang="en-US" sz="3500" b="1" dirty="0" smtClean="0">
                <a:solidFill>
                  <a:srgbClr val="00417D"/>
                </a:solidFill>
                <a:latin typeface="Times New Roman" pitchFamily="18" charset="0"/>
                <a:cs typeface="Times New Roman" pitchFamily="18" charset="0"/>
              </a:rPr>
              <a:t> &amp; Sennett, P.C.</a:t>
            </a:r>
          </a:p>
          <a:p>
            <a:pPr algn="ctr">
              <a:spcBef>
                <a:spcPct val="0"/>
              </a:spcBef>
              <a:buFont typeface="Arial" charset="0"/>
              <a:buNone/>
            </a:pPr>
            <a:endParaRPr lang="en-US" sz="3000" b="1" dirty="0" smtClean="0">
              <a:solidFill>
                <a:srgbClr val="00417D"/>
              </a:solidFill>
              <a:latin typeface="Times New Roman" pitchFamily="18" charset="0"/>
              <a:cs typeface="Times New Roman" pitchFamily="18" charset="0"/>
            </a:endParaRPr>
          </a:p>
        </p:txBody>
      </p:sp>
      <p:cxnSp>
        <p:nvCxnSpPr>
          <p:cNvPr id="14" name="Straight Connector 13"/>
          <p:cNvCxnSpPr/>
          <p:nvPr/>
        </p:nvCxnSpPr>
        <p:spPr>
          <a:xfrm>
            <a:off x="228600" y="3048000"/>
            <a:ext cx="86868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Subtitle 2"/>
          <p:cNvSpPr txBox="1">
            <a:spLocks/>
          </p:cNvSpPr>
          <p:nvPr/>
        </p:nvSpPr>
        <p:spPr>
          <a:xfrm>
            <a:off x="0" y="3352800"/>
            <a:ext cx="9144000" cy="1676400"/>
          </a:xfrm>
          <a:prstGeom prst="rect">
            <a:avLst/>
          </a:prstGeom>
          <a:noFill/>
          <a:ln>
            <a:noFill/>
          </a:ln>
        </p:spPr>
        <p:txBody>
          <a:bodyPr vert="horz" lIns="91440" tIns="45720" rIns="91440" bIns="45720" rtlCol="0" anchor="t">
            <a:normAutofit/>
          </a:bodyPr>
          <a:lstStyle/>
          <a:p>
            <a:pPr algn="ctr"/>
            <a:r>
              <a:rPr lang="en-US" sz="3000" b="1" dirty="0" smtClean="0">
                <a:solidFill>
                  <a:srgbClr val="00417D"/>
                </a:solidFill>
                <a:latin typeface="Times New Roman" pitchFamily="18" charset="0"/>
                <a:cs typeface="Times New Roman" pitchFamily="18" charset="0"/>
              </a:rPr>
              <a:t>Thomas A. Tupitza, Esq.</a:t>
            </a:r>
          </a:p>
          <a:p>
            <a:pPr algn="ctr"/>
            <a:r>
              <a:rPr lang="en-US" sz="3000" b="1" u="sng" dirty="0" err="1" smtClean="0">
                <a:solidFill>
                  <a:srgbClr val="00417D"/>
                </a:solidFill>
                <a:latin typeface="Times New Roman" pitchFamily="18" charset="0"/>
                <a:cs typeface="Times New Roman" pitchFamily="18" charset="0"/>
              </a:rPr>
              <a:t>ttupitza@kmgslaw.com</a:t>
            </a:r>
            <a:endParaRPr lang="en-US" sz="3000" b="1" u="sng" dirty="0" smtClean="0">
              <a:solidFill>
                <a:srgbClr val="00417D"/>
              </a:solidFill>
              <a:latin typeface="Times New Roman" pitchFamily="18" charset="0"/>
              <a:cs typeface="Times New Roman" pitchFamily="18" charset="0"/>
            </a:endParaRPr>
          </a:p>
          <a:p>
            <a:pPr algn="ctr"/>
            <a:r>
              <a:rPr lang="en-US" sz="3000" b="1" dirty="0" smtClean="0">
                <a:solidFill>
                  <a:srgbClr val="00417D"/>
                </a:solidFill>
                <a:latin typeface="Times New Roman" pitchFamily="18" charset="0"/>
                <a:cs typeface="Times New Roman" pitchFamily="18" charset="0"/>
              </a:rPr>
              <a:t>(814) 459-2800</a:t>
            </a:r>
          </a:p>
          <a:p>
            <a:pPr algn="ctr"/>
            <a:endParaRPr lang="en-US" sz="2500" dirty="0" smtClean="0">
              <a:solidFill>
                <a:srgbClr val="00417D"/>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1"/>
          </p:nvPr>
        </p:nvSpPr>
        <p:spPr>
          <a:xfrm>
            <a:off x="457200" y="1600200"/>
            <a:ext cx="8382000" cy="4267200"/>
          </a:xfrm>
        </p:spPr>
        <p:txBody>
          <a:bodyPr/>
          <a:lstStyle/>
          <a:p>
            <a:pPr eaLnBrk="1" hangingPunct="1"/>
            <a:r>
              <a:rPr lang="en-US" sz="2500" dirty="0" smtClean="0">
                <a:solidFill>
                  <a:srgbClr val="00417D"/>
                </a:solidFill>
                <a:latin typeface="Times New Roman" pitchFamily="18" charset="0"/>
                <a:cs typeface="Times New Roman" pitchFamily="18" charset="0"/>
              </a:rPr>
              <a:t>These materials should not be considered as, or as a substitute for, legal advice and they are not intended nor do they create an attorney-client relationship.  Because the materials included here are general, they may not apply to your individual legal or factual circumstances.  You should not take (or refrain from taking) any action based on the information you obtain from these materials without first obtaining professional counsel.  The views expressed do not necessarily reflect those of the firm, its lawyers, or clients.</a:t>
            </a:r>
          </a:p>
          <a:p>
            <a:pPr lvl="1" eaLnBrk="1" hangingPunct="1"/>
            <a:endParaRPr lang="en-US" sz="2400" dirty="0" smtClean="0">
              <a:solidFill>
                <a:srgbClr val="00417D"/>
              </a:solidFill>
              <a:latin typeface="Times New Roman" pitchFamily="18" charset="0"/>
              <a:cs typeface="Times New Roman" pitchFamily="18" charset="0"/>
            </a:endParaRPr>
          </a:p>
          <a:p>
            <a:pPr lvl="1" eaLnBrk="1" hangingPunct="1"/>
            <a:endParaRPr lang="en-US" sz="3000" dirty="0" smtClean="0">
              <a:solidFill>
                <a:srgbClr val="00417D"/>
              </a:solidFill>
              <a:latin typeface="Times New Roman" pitchFamily="18" charset="0"/>
              <a:cs typeface="Times New Roman" pitchFamily="18" charset="0"/>
            </a:endParaRPr>
          </a:p>
          <a:p>
            <a:pPr eaLnBrk="1" hangingPunct="1"/>
            <a:endParaRPr lang="en-US" sz="1500" dirty="0" smtClean="0">
              <a:solidFill>
                <a:srgbClr val="00417D"/>
              </a:solidFill>
              <a:latin typeface="Times New Roman" pitchFamily="18" charset="0"/>
              <a:cs typeface="Times New Roman" pitchFamily="18" charset="0"/>
            </a:endParaRPr>
          </a:p>
        </p:txBody>
      </p:sp>
      <p:sp>
        <p:nvSpPr>
          <p:cNvPr id="61443" name="Title 1"/>
          <p:cNvSpPr>
            <a:spLocks noGrp="1"/>
          </p:cNvSpPr>
          <p:nvPr>
            <p:ph type="title"/>
          </p:nvPr>
        </p:nvSpPr>
        <p:spPr>
          <a:xfrm>
            <a:off x="1752600" y="274638"/>
            <a:ext cx="6934200" cy="1143000"/>
          </a:xfrm>
        </p:spPr>
        <p:txBody>
          <a:bodyPr/>
          <a:lstStyle/>
          <a:p>
            <a:pPr algn="l" eaLnBrk="1" hangingPunct="1"/>
            <a:r>
              <a:rPr lang="en-US" sz="5000" b="1" dirty="0" smtClean="0">
                <a:solidFill>
                  <a:srgbClr val="00417D"/>
                </a:solidFill>
                <a:cs typeface="Times New Roman" pitchFamily="18" charset="0"/>
              </a:rPr>
              <a:t>Disclaimer </a:t>
            </a:r>
          </a:p>
        </p:txBody>
      </p:sp>
      <p:sp>
        <p:nvSpPr>
          <p:cNvPr id="7" name="Oval 6"/>
          <p:cNvSpPr/>
          <p:nvPr/>
        </p:nvSpPr>
        <p:spPr>
          <a:xfrm>
            <a:off x="381000" y="609600"/>
            <a:ext cx="304800" cy="304800"/>
          </a:xfrm>
          <a:prstGeom prst="ellipse">
            <a:avLst/>
          </a:prstGeom>
          <a:solidFill>
            <a:srgbClr val="0141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838200" y="609600"/>
            <a:ext cx="304800" cy="304800"/>
          </a:xfrm>
          <a:prstGeom prst="ellipse">
            <a:avLst/>
          </a:prstGeom>
          <a:solidFill>
            <a:srgbClr val="5E72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p:cNvSpPr/>
          <p:nvPr/>
        </p:nvSpPr>
        <p:spPr>
          <a:xfrm>
            <a:off x="1295400" y="609600"/>
            <a:ext cx="304800" cy="304800"/>
          </a:xfrm>
          <a:prstGeom prst="ellipse">
            <a:avLst/>
          </a:prstGeom>
          <a:solidFill>
            <a:srgbClr val="A2AD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0" name="Straight Connector 9"/>
          <p:cNvCxnSpPr/>
          <p:nvPr/>
        </p:nvCxnSpPr>
        <p:spPr>
          <a:xfrm>
            <a:off x="1752600" y="304800"/>
            <a:ext cx="0" cy="1066800"/>
          </a:xfrm>
          <a:prstGeom prst="line">
            <a:avLst/>
          </a:prstGeom>
          <a:ln/>
        </p:spPr>
        <p:style>
          <a:lnRef idx="2">
            <a:schemeClr val="dk1"/>
          </a:lnRef>
          <a:fillRef idx="0">
            <a:schemeClr val="dk1"/>
          </a:fillRef>
          <a:effectRef idx="1">
            <a:schemeClr val="dk1"/>
          </a:effectRef>
          <a:fontRef idx="minor">
            <a:schemeClr val="tx1"/>
          </a:fontRef>
        </p:style>
      </p:cxnSp>
      <p:sp>
        <p:nvSpPr>
          <p:cNvPr id="11" name="Slide Number Placeholder 10"/>
          <p:cNvSpPr>
            <a:spLocks noGrp="1"/>
          </p:cNvSpPr>
          <p:nvPr>
            <p:ph type="sldNum" sz="quarter" idx="12"/>
          </p:nvPr>
        </p:nvSpPr>
        <p:spPr/>
        <p:txBody>
          <a:bodyPr/>
          <a:lstStyle/>
          <a:p>
            <a:pPr>
              <a:defRPr/>
            </a:pPr>
            <a:fld id="{F5061D90-E61D-4B78-BD69-2A9A0B5F3050}" type="slidenum">
              <a:rPr lang="en-US">
                <a:latin typeface="Times New Roman" pitchFamily="18" charset="0"/>
                <a:cs typeface="Times New Roman" pitchFamily="18" charset="0"/>
              </a:rPr>
              <a:pPr>
                <a:defRPr/>
              </a:pPr>
              <a:t>12</a:t>
            </a:fld>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Governance?</a:t>
            </a:r>
            <a:endParaRPr lang="en-US" dirty="0"/>
          </a:p>
        </p:txBody>
      </p:sp>
      <p:sp>
        <p:nvSpPr>
          <p:cNvPr id="3" name="Content Placeholder 2"/>
          <p:cNvSpPr>
            <a:spLocks noGrp="1"/>
          </p:cNvSpPr>
          <p:nvPr>
            <p:ph idx="1"/>
          </p:nvPr>
        </p:nvSpPr>
        <p:spPr/>
        <p:txBody>
          <a:bodyPr/>
          <a:lstStyle/>
          <a:p>
            <a:r>
              <a:rPr lang="en-US" dirty="0" smtClean="0"/>
              <a:t>Conscience</a:t>
            </a:r>
          </a:p>
          <a:p>
            <a:r>
              <a:rPr lang="en-US" dirty="0" smtClean="0"/>
              <a:t>Critic</a:t>
            </a:r>
          </a:p>
          <a:p>
            <a:r>
              <a:rPr lang="en-US" dirty="0" smtClean="0"/>
              <a:t>Coach</a:t>
            </a:r>
          </a:p>
          <a:p>
            <a:r>
              <a:rPr lang="en-US" dirty="0" smtClean="0"/>
              <a:t>Cheerleader</a:t>
            </a:r>
          </a:p>
          <a:p>
            <a:r>
              <a:rPr lang="en-US" dirty="0" smtClean="0"/>
              <a:t>Counselor</a:t>
            </a:r>
          </a:p>
          <a:p>
            <a:r>
              <a:rPr lang="en-US" dirty="0" smtClean="0"/>
              <a:t>Noses in, hands out</a:t>
            </a:r>
            <a:endParaRPr lang="en-US" dirty="0"/>
          </a:p>
        </p:txBody>
      </p:sp>
      <p:sp>
        <p:nvSpPr>
          <p:cNvPr id="4" name="Slide Number Placeholder 3"/>
          <p:cNvSpPr>
            <a:spLocks noGrp="1"/>
          </p:cNvSpPr>
          <p:nvPr>
            <p:ph type="sldNum" sz="quarter" idx="12"/>
          </p:nvPr>
        </p:nvSpPr>
        <p:spPr/>
        <p:txBody>
          <a:bodyPr/>
          <a:lstStyle/>
          <a:p>
            <a:fld id="{E789C539-A634-41B6-9AC8-A79DC114730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Committee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Board Member Selection</a:t>
            </a:r>
          </a:p>
          <a:p>
            <a:pPr marL="514350" indent="-514350">
              <a:buFont typeface="+mj-lt"/>
              <a:buAutoNum type="arabicPeriod"/>
            </a:pPr>
            <a:r>
              <a:rPr lang="en-US" dirty="0" smtClean="0"/>
              <a:t>Orientation, Education, Succession</a:t>
            </a:r>
          </a:p>
          <a:p>
            <a:pPr marL="514350" indent="-514350">
              <a:buFont typeface="+mj-lt"/>
              <a:buAutoNum type="arabicPeriod"/>
            </a:pPr>
            <a:r>
              <a:rPr lang="en-US" dirty="0" smtClean="0"/>
              <a:t>Evaluation</a:t>
            </a:r>
          </a:p>
          <a:p>
            <a:pPr marL="514350" indent="-514350">
              <a:buFont typeface="+mj-lt"/>
              <a:buAutoNum type="arabicPeriod"/>
            </a:pPr>
            <a:r>
              <a:rPr lang="en-US" dirty="0" smtClean="0"/>
              <a:t>Compliance</a:t>
            </a:r>
          </a:p>
          <a:p>
            <a:pPr marL="514350" indent="-514350">
              <a:buFont typeface="+mj-lt"/>
              <a:buAutoNum type="arabicPeriod"/>
            </a:pPr>
            <a:r>
              <a:rPr lang="en-US" dirty="0" smtClean="0"/>
              <a:t>Board Best Practices</a:t>
            </a:r>
            <a:endParaRPr lang="en-US" dirty="0"/>
          </a:p>
        </p:txBody>
      </p:sp>
      <p:sp>
        <p:nvSpPr>
          <p:cNvPr id="4" name="Slide Number Placeholder 3"/>
          <p:cNvSpPr>
            <a:spLocks noGrp="1"/>
          </p:cNvSpPr>
          <p:nvPr>
            <p:ph type="sldNum" sz="quarter" idx="12"/>
          </p:nvPr>
        </p:nvSpPr>
        <p:spPr/>
        <p:txBody>
          <a:bodyPr/>
          <a:lstStyle/>
          <a:p>
            <a:fld id="{E789C539-A634-41B6-9AC8-A79DC114730C}"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a:t>
            </a:r>
            <a:endParaRPr lang="en-US" dirty="0"/>
          </a:p>
        </p:txBody>
      </p:sp>
      <p:sp>
        <p:nvSpPr>
          <p:cNvPr id="3" name="Content Placeholder 2"/>
          <p:cNvSpPr>
            <a:spLocks noGrp="1"/>
          </p:cNvSpPr>
          <p:nvPr>
            <p:ph idx="1"/>
          </p:nvPr>
        </p:nvSpPr>
        <p:spPr/>
        <p:txBody>
          <a:bodyPr>
            <a:normAutofit lnSpcReduction="10000"/>
          </a:bodyPr>
          <a:lstStyle/>
          <a:p>
            <a:r>
              <a:rPr lang="en-US" dirty="0" smtClean="0"/>
              <a:t>Expectations of Board Members</a:t>
            </a:r>
          </a:p>
          <a:p>
            <a:r>
              <a:rPr lang="en-US" dirty="0" smtClean="0"/>
              <a:t>Developing a Pool (Ask!)</a:t>
            </a:r>
          </a:p>
          <a:p>
            <a:r>
              <a:rPr lang="en-US" dirty="0" smtClean="0"/>
              <a:t>Matrix: Skills, Experience, Diversity</a:t>
            </a:r>
          </a:p>
          <a:p>
            <a:r>
              <a:rPr lang="en-US" dirty="0" smtClean="0"/>
              <a:t>Independence</a:t>
            </a:r>
          </a:p>
          <a:p>
            <a:r>
              <a:rPr lang="en-US" dirty="0" smtClean="0"/>
              <a:t>Advisory Boards / Committee Service</a:t>
            </a:r>
          </a:p>
          <a:p>
            <a:r>
              <a:rPr lang="en-US" dirty="0" smtClean="0"/>
              <a:t>Courting / Interviews</a:t>
            </a:r>
          </a:p>
          <a:p>
            <a:r>
              <a:rPr lang="en-US" dirty="0" smtClean="0"/>
              <a:t>Nomination and Voting Process</a:t>
            </a:r>
          </a:p>
          <a:p>
            <a:endParaRPr lang="en-US" dirty="0"/>
          </a:p>
        </p:txBody>
      </p:sp>
      <p:sp>
        <p:nvSpPr>
          <p:cNvPr id="4" name="Slide Number Placeholder 3"/>
          <p:cNvSpPr>
            <a:spLocks noGrp="1"/>
          </p:cNvSpPr>
          <p:nvPr>
            <p:ph type="sldNum" sz="quarter" idx="12"/>
          </p:nvPr>
        </p:nvSpPr>
        <p:spPr/>
        <p:txBody>
          <a:bodyPr/>
          <a:lstStyle/>
          <a:p>
            <a:fld id="{E789C539-A634-41B6-9AC8-A79DC114730C}"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Culture: History, Mission, Vision, Values</a:t>
            </a:r>
          </a:p>
          <a:p>
            <a:r>
              <a:rPr lang="en-US" dirty="0" smtClean="0"/>
              <a:t>Legal and Fiduciary Duties</a:t>
            </a:r>
          </a:p>
          <a:p>
            <a:r>
              <a:rPr lang="en-US" dirty="0" smtClean="0"/>
              <a:t>Strategic Plan</a:t>
            </a:r>
          </a:p>
          <a:p>
            <a:r>
              <a:rPr lang="en-US" dirty="0" smtClean="0"/>
              <a:t>Structure: Board, Staff</a:t>
            </a:r>
          </a:p>
          <a:p>
            <a:r>
              <a:rPr lang="en-US" dirty="0" smtClean="0"/>
              <a:t>Financial Tutorial</a:t>
            </a:r>
          </a:p>
          <a:p>
            <a:r>
              <a:rPr lang="en-US" dirty="0" smtClean="0"/>
              <a:t>Facilities</a:t>
            </a:r>
          </a:p>
          <a:p>
            <a:r>
              <a:rPr lang="en-US" dirty="0" smtClean="0"/>
              <a:t>Board Manual / Directory / Minutes</a:t>
            </a:r>
          </a:p>
          <a:p>
            <a:r>
              <a:rPr lang="en-US" dirty="0" smtClean="0"/>
              <a:t>Board Software</a:t>
            </a:r>
          </a:p>
          <a:p>
            <a:r>
              <a:rPr lang="en-US" dirty="0" smtClean="0"/>
              <a:t>Mentors</a:t>
            </a:r>
            <a:endParaRPr lang="en-US" dirty="0"/>
          </a:p>
        </p:txBody>
      </p:sp>
      <p:sp>
        <p:nvSpPr>
          <p:cNvPr id="4" name="Slide Number Placeholder 3"/>
          <p:cNvSpPr>
            <a:spLocks noGrp="1"/>
          </p:cNvSpPr>
          <p:nvPr>
            <p:ph type="sldNum" sz="quarter" idx="12"/>
          </p:nvPr>
        </p:nvSpPr>
        <p:spPr/>
        <p:txBody>
          <a:bodyPr/>
          <a:lstStyle/>
          <a:p>
            <a:fld id="{E789C539-A634-41B6-9AC8-A79DC114730C}"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lstStyle/>
          <a:p>
            <a:r>
              <a:rPr lang="en-US" dirty="0" smtClean="0"/>
              <a:t>Articles, Publications of Interest</a:t>
            </a:r>
          </a:p>
          <a:p>
            <a:r>
              <a:rPr lang="en-US" dirty="0" smtClean="0"/>
              <a:t>Educational Sessions at Board Meetings</a:t>
            </a:r>
          </a:p>
          <a:p>
            <a:r>
              <a:rPr lang="en-US" dirty="0" smtClean="0"/>
              <a:t>Retreats</a:t>
            </a:r>
          </a:p>
          <a:p>
            <a:r>
              <a:rPr lang="en-US" dirty="0" smtClean="0"/>
              <a:t>External Resources: </a:t>
            </a:r>
            <a:r>
              <a:rPr lang="en-US" dirty="0" err="1" smtClean="0"/>
              <a:t>NPP</a:t>
            </a:r>
            <a:r>
              <a:rPr lang="en-US" dirty="0" smtClean="0"/>
              <a:t>, Industry Organizations</a:t>
            </a:r>
            <a:endParaRPr lang="en-US" dirty="0"/>
          </a:p>
        </p:txBody>
      </p:sp>
      <p:sp>
        <p:nvSpPr>
          <p:cNvPr id="4" name="Slide Number Placeholder 3"/>
          <p:cNvSpPr>
            <a:spLocks noGrp="1"/>
          </p:cNvSpPr>
          <p:nvPr>
            <p:ph type="sldNum" sz="quarter" idx="12"/>
          </p:nvPr>
        </p:nvSpPr>
        <p:spPr/>
        <p:txBody>
          <a:bodyPr/>
          <a:lstStyle/>
          <a:p>
            <a:fld id="{E789C539-A634-41B6-9AC8-A79DC114730C}"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Succession</a:t>
            </a:r>
            <a:endParaRPr lang="en-US" dirty="0"/>
          </a:p>
        </p:txBody>
      </p:sp>
      <p:sp>
        <p:nvSpPr>
          <p:cNvPr id="3" name="Content Placeholder 2"/>
          <p:cNvSpPr>
            <a:spLocks noGrp="1"/>
          </p:cNvSpPr>
          <p:nvPr>
            <p:ph idx="1"/>
          </p:nvPr>
        </p:nvSpPr>
        <p:spPr/>
        <p:txBody>
          <a:bodyPr/>
          <a:lstStyle/>
          <a:p>
            <a:r>
              <a:rPr lang="en-US" dirty="0" smtClean="0"/>
              <a:t>Committee Assignments / Rotation</a:t>
            </a:r>
          </a:p>
          <a:p>
            <a:r>
              <a:rPr lang="en-US" dirty="0" smtClean="0"/>
              <a:t>Terms / Term Limits</a:t>
            </a:r>
          </a:p>
          <a:p>
            <a:r>
              <a:rPr lang="en-US" dirty="0" smtClean="0"/>
              <a:t>Officer Succession</a:t>
            </a:r>
          </a:p>
          <a:p>
            <a:r>
              <a:rPr lang="en-US" dirty="0" smtClean="0"/>
              <a:t>Emeritus Members</a:t>
            </a:r>
            <a:endParaRPr lang="en-US" dirty="0"/>
          </a:p>
        </p:txBody>
      </p:sp>
      <p:sp>
        <p:nvSpPr>
          <p:cNvPr id="4" name="Slide Number Placeholder 3"/>
          <p:cNvSpPr>
            <a:spLocks noGrp="1"/>
          </p:cNvSpPr>
          <p:nvPr>
            <p:ph type="sldNum" sz="quarter" idx="12"/>
          </p:nvPr>
        </p:nvSpPr>
        <p:spPr/>
        <p:txBody>
          <a:bodyPr/>
          <a:lstStyle/>
          <a:p>
            <a:fld id="{E789C539-A634-41B6-9AC8-A79DC114730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Meeting Evaluation</a:t>
            </a:r>
          </a:p>
          <a:p>
            <a:r>
              <a:rPr lang="en-US" dirty="0" smtClean="0"/>
              <a:t>Executive Evaluation</a:t>
            </a:r>
          </a:p>
          <a:p>
            <a:r>
              <a:rPr lang="en-US" dirty="0" smtClean="0"/>
              <a:t>Collective Board Evaluation</a:t>
            </a:r>
          </a:p>
          <a:p>
            <a:r>
              <a:rPr lang="en-US" dirty="0" smtClean="0"/>
              <a:t>Self-Evaluation</a:t>
            </a:r>
          </a:p>
          <a:p>
            <a:r>
              <a:rPr lang="en-US" dirty="0" smtClean="0"/>
              <a:t>Individual Conversations</a:t>
            </a:r>
          </a:p>
          <a:p>
            <a:r>
              <a:rPr lang="en-US" dirty="0" smtClean="0"/>
              <a:t>Evaluation of Members (Attendance)</a:t>
            </a:r>
          </a:p>
        </p:txBody>
      </p:sp>
      <p:sp>
        <p:nvSpPr>
          <p:cNvPr id="4" name="Slide Number Placeholder 3"/>
          <p:cNvSpPr>
            <a:spLocks noGrp="1"/>
          </p:cNvSpPr>
          <p:nvPr>
            <p:ph type="sldNum" sz="quarter" idx="12"/>
          </p:nvPr>
        </p:nvSpPr>
        <p:spPr/>
        <p:txBody>
          <a:bodyPr/>
          <a:lstStyle/>
          <a:p>
            <a:fld id="{E789C539-A634-41B6-9AC8-A79DC114730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p:txBody>
          <a:bodyPr/>
          <a:lstStyle/>
          <a:p>
            <a:r>
              <a:rPr lang="en-US" dirty="0" smtClean="0"/>
              <a:t>Conflicts of Interest</a:t>
            </a:r>
          </a:p>
          <a:p>
            <a:r>
              <a:rPr lang="en-US" dirty="0" smtClean="0"/>
              <a:t>Compensation</a:t>
            </a:r>
          </a:p>
          <a:p>
            <a:r>
              <a:rPr lang="en-US" dirty="0" smtClean="0"/>
              <a:t>Audit</a:t>
            </a:r>
          </a:p>
          <a:p>
            <a:r>
              <a:rPr lang="en-US" dirty="0" smtClean="0"/>
              <a:t>990</a:t>
            </a:r>
          </a:p>
          <a:p>
            <a:r>
              <a:rPr lang="en-US" dirty="0" smtClean="0"/>
              <a:t>Document Retention Policy</a:t>
            </a:r>
          </a:p>
          <a:p>
            <a:r>
              <a:rPr lang="en-US" dirty="0" smtClean="0"/>
              <a:t>Whistleblower Policy</a:t>
            </a:r>
            <a:endParaRPr lang="en-US" dirty="0"/>
          </a:p>
        </p:txBody>
      </p:sp>
      <p:sp>
        <p:nvSpPr>
          <p:cNvPr id="4" name="Slide Number Placeholder 3"/>
          <p:cNvSpPr>
            <a:spLocks noGrp="1"/>
          </p:cNvSpPr>
          <p:nvPr>
            <p:ph type="sldNum" sz="quarter" idx="12"/>
          </p:nvPr>
        </p:nvSpPr>
        <p:spPr/>
        <p:txBody>
          <a:bodyPr/>
          <a:lstStyle/>
          <a:p>
            <a:fld id="{E789C539-A634-41B6-9AC8-A79DC114730C}"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TotalTime>
  <Words>325</Words>
  <Application>Microsoft Office PowerPoint</Application>
  <PresentationFormat>On-screen Show (4:3)</PresentationFormat>
  <Paragraphs>92</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“Board, Govern Thyself”   </vt:lpstr>
      <vt:lpstr>What is Governance?</vt:lpstr>
      <vt:lpstr>Governance Committee</vt:lpstr>
      <vt:lpstr>Selection</vt:lpstr>
      <vt:lpstr>Orientation</vt:lpstr>
      <vt:lpstr>Education</vt:lpstr>
      <vt:lpstr>Succession</vt:lpstr>
      <vt:lpstr>Evaluation</vt:lpstr>
      <vt:lpstr>Compliance</vt:lpstr>
      <vt:lpstr>Best Practices</vt:lpstr>
      <vt:lpstr>Thank You!</vt:lpstr>
      <vt:lpstr>Disclaimer </vt:lpstr>
    </vt:vector>
  </TitlesOfParts>
  <Company>Knox Law Firm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Long-Term Care Solutions   (or Lack Thereof)</dc:title>
  <dc:creator>Rebecca Bohnert</dc:creator>
  <cp:lastModifiedBy>Knox Law Firm</cp:lastModifiedBy>
  <cp:revision>72</cp:revision>
  <dcterms:created xsi:type="dcterms:W3CDTF">2013-09-23T17:57:13Z</dcterms:created>
  <dcterms:modified xsi:type="dcterms:W3CDTF">2017-03-16T19:39:35Z</dcterms:modified>
</cp:coreProperties>
</file>