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19" r:id="rId3"/>
    <p:sldId id="389" r:id="rId4"/>
    <p:sldId id="390" r:id="rId5"/>
    <p:sldId id="391" r:id="rId6"/>
    <p:sldId id="411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6" r:id="rId19"/>
    <p:sldId id="405" r:id="rId20"/>
    <p:sldId id="410" r:id="rId21"/>
    <p:sldId id="409" r:id="rId22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C42B"/>
    <a:srgbClr val="528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86860" autoAdjust="0"/>
  </p:normalViewPr>
  <p:slideViewPr>
    <p:cSldViewPr snapToGrid="0">
      <p:cViewPr varScale="1">
        <p:scale>
          <a:sx n="96" d="100"/>
          <a:sy n="96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Erie Gives Results by Year</a:t>
            </a:r>
          </a:p>
        </c:rich>
      </c:tx>
      <c:layout>
        <c:manualLayout>
          <c:xMode val="edge"/>
          <c:yMode val="edge"/>
          <c:x val="0.10785114975382176"/>
          <c:y val="3.494976452940141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Dollars Raised</c:v>
                </c:pt>
              </c:strCache>
            </c:strRef>
          </c:tx>
          <c:spPr>
            <a:solidFill>
              <a:srgbClr val="71C42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Sheet1!$B$2:$B$8</c:f>
              <c:numCache>
                <c:formatCode>"$"#,##0_);[Red]\("$"#,##0\)</c:formatCode>
                <c:ptCount val="7"/>
                <c:pt idx="0">
                  <c:v>774444</c:v>
                </c:pt>
                <c:pt idx="1">
                  <c:v>1233888</c:v>
                </c:pt>
                <c:pt idx="2">
                  <c:v>1738236</c:v>
                </c:pt>
                <c:pt idx="3">
                  <c:v>2271693</c:v>
                </c:pt>
                <c:pt idx="4">
                  <c:v>2843371</c:v>
                </c:pt>
                <c:pt idx="5">
                  <c:v>3451087</c:v>
                </c:pt>
                <c:pt idx="6">
                  <c:v>4427877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CB-4393-8FF0-66C46AD1B1F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68832912"/>
        <c:axId val="268827008"/>
      </c:barChart>
      <c:catAx>
        <c:axId val="268832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8827008"/>
        <c:crosses val="autoZero"/>
        <c:auto val="1"/>
        <c:lblAlgn val="ctr"/>
        <c:lblOffset val="100"/>
        <c:noMultiLvlLbl val="0"/>
      </c:catAx>
      <c:valAx>
        <c:axId val="268827008"/>
        <c:scaling>
          <c:orientation val="minMax"/>
        </c:scaling>
        <c:delete val="1"/>
        <c:axPos val="l"/>
        <c:numFmt formatCode="&quot;$&quot;#,##0_);[Red]\(&quot;$&quot;#,##0\)" sourceLinked="1"/>
        <c:majorTickMark val="none"/>
        <c:minorTickMark val="none"/>
        <c:tickLblPos val="nextTo"/>
        <c:crossAx val="26883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34A78-0A42-4629-9A18-0F0C44B90E6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FEF2B-D6B6-4B2E-8162-81F488351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47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1EA34-D0A2-43F8-95A7-AF7FA23F2B5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AACD-4124-4F90-8558-E2E9CF98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68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AACD-4124-4F90-8558-E2E9CF98F5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10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521-2567-43EB-8C90-9F674937988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917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521-2567-43EB-8C90-9F674937988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25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521-2567-43EB-8C90-9F674937988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28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521-2567-43EB-8C90-9F674937988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59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521-2567-43EB-8C90-9F674937988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9799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521-2567-43EB-8C90-9F674937988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7825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AACD-4124-4F90-8558-E2E9CF98F55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66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521-2567-43EB-8C90-9F674937988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77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521-2567-43EB-8C90-9F674937988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50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521-2567-43EB-8C90-9F674937988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740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521-2567-43EB-8C90-9F674937988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1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521-2567-43EB-8C90-9F674937988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746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521-2567-43EB-8C90-9F674937988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89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521-2567-43EB-8C90-9F674937988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906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521-2567-43EB-8C90-9F674937988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017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rnpp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rnpp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iegives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iegives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iegives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rnpp.org/" TargetMode="External"/><Relationship Id="rId4" Type="http://schemas.openxmlformats.org/officeDocument/2006/relationships/hyperlink" Target="mailto:kbowman@eriecommunityfoundation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kbowman@eriecommunityfoundation.org" TargetMode="External"/><Relationship Id="rId2" Type="http://schemas.openxmlformats.org/officeDocument/2006/relationships/hyperlink" Target="http://www.eriegive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kehl@yournpp.or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eriegives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bolte@eriecommunityfoundation.or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iegives.org/questions-for-donor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Open Sans" panose="020B0606030504020204"/>
              </a:rPr>
              <a:t>Give Your attention to Erie Gives: an orientation</a:t>
            </a:r>
            <a:endParaRPr lang="en-US" b="1" dirty="0">
              <a:latin typeface="Open Sans" panose="020B060603050402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March 28, 2018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670" y="5486400"/>
            <a:ext cx="5138474" cy="6043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93670" y="4089607"/>
            <a:ext cx="49097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Open Sans" panose="020B0606030504020204"/>
              </a:rPr>
              <a:t>Adam C. Bratton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Open Sans" panose="020B0606030504020204"/>
              </a:rPr>
              <a:t>Executive Director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2687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May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4961"/>
            <a:ext cx="10515600" cy="4486273"/>
          </a:xfrm>
        </p:spPr>
        <p:txBody>
          <a:bodyPr anchor="t" anchorCtr="0">
            <a:normAutofit fontScale="92500" lnSpcReduction="20000"/>
          </a:bodyPr>
          <a:lstStyle/>
          <a:p>
            <a:pPr lvl="0"/>
            <a:r>
              <a:rPr lang="en-US" sz="2400" dirty="0" smtClean="0"/>
              <a:t>Identify </a:t>
            </a:r>
            <a:r>
              <a:rPr lang="en-US" sz="2400" dirty="0"/>
              <a:t>matches and other initiatives to improve giving</a:t>
            </a:r>
            <a:r>
              <a:rPr lang="en-US" sz="2400" dirty="0" smtClean="0"/>
              <a:t>. Matches need to </a:t>
            </a:r>
            <a:r>
              <a:rPr lang="en-US" sz="2400" dirty="0" smtClean="0"/>
              <a:t>be </a:t>
            </a:r>
            <a:r>
              <a:rPr lang="en-US" sz="2400" dirty="0" smtClean="0"/>
              <a:t>in real-time during Erie Gives. </a:t>
            </a:r>
          </a:p>
          <a:p>
            <a:pPr lvl="1"/>
            <a:r>
              <a:rPr lang="en-US" sz="2000" dirty="0" smtClean="0"/>
              <a:t>Board match or a discussion with major donors.</a:t>
            </a:r>
          </a:p>
          <a:p>
            <a:pPr lvl="2"/>
            <a:r>
              <a:rPr lang="en-US" sz="1800" dirty="0" smtClean="0"/>
              <a:t>Examples of matches: </a:t>
            </a:r>
          </a:p>
          <a:p>
            <a:pPr lvl="3"/>
            <a:r>
              <a:rPr lang="en-US" sz="1800" dirty="0" smtClean="0"/>
              <a:t>% increase in # of donors</a:t>
            </a:r>
          </a:p>
          <a:p>
            <a:pPr lvl="3"/>
            <a:r>
              <a:rPr lang="en-US" sz="1800" dirty="0" smtClean="0"/>
              <a:t>% increase in dollars raised</a:t>
            </a:r>
          </a:p>
          <a:p>
            <a:pPr lvl="3"/>
            <a:r>
              <a:rPr lang="en-US" sz="1800" dirty="0" smtClean="0"/>
              <a:t>Top 10, Top 20, or Top something</a:t>
            </a:r>
          </a:p>
          <a:p>
            <a:pPr lvl="3"/>
            <a:r>
              <a:rPr lang="en-US" sz="1800" dirty="0" smtClean="0"/>
              <a:t>Time limit: i.e., X amount raised by noon</a:t>
            </a:r>
          </a:p>
          <a:p>
            <a:r>
              <a:rPr lang="en-US" sz="2600" dirty="0"/>
              <a:t>May </a:t>
            </a:r>
            <a:r>
              <a:rPr lang="en-US" sz="2600" dirty="0" smtClean="0"/>
              <a:t>10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: “Learning </a:t>
            </a:r>
            <a:r>
              <a:rPr lang="en-US" sz="2600" dirty="0"/>
              <a:t>from Each Other: Strategies for Success During Erie </a:t>
            </a:r>
            <a:r>
              <a:rPr lang="en-US" sz="2600" dirty="0" smtClean="0"/>
              <a:t>Gives” session.</a:t>
            </a:r>
          </a:p>
          <a:p>
            <a:r>
              <a:rPr lang="en-US" sz="2600" dirty="0" smtClean="0"/>
              <a:t>May 15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: “Telling Your Story with Video” session.</a:t>
            </a:r>
          </a:p>
          <a:p>
            <a:pPr lvl="1"/>
            <a:r>
              <a:rPr lang="en-US" sz="2400" dirty="0" smtClean="0"/>
              <a:t>Register for events with The Nonprofit Partnership at </a:t>
            </a:r>
            <a:r>
              <a:rPr lang="en-US" sz="2400" dirty="0" smtClean="0">
                <a:hlinkClick r:id="rId3"/>
              </a:rPr>
              <a:t>www.YourNPP.org</a:t>
            </a:r>
            <a:r>
              <a:rPr lang="en-US" sz="2400" dirty="0" smtClean="0"/>
              <a:t>.</a:t>
            </a:r>
          </a:p>
          <a:p>
            <a:endParaRPr lang="en-US" sz="2600" dirty="0"/>
          </a:p>
          <a:p>
            <a:pPr marL="179387" lvl="4" indent="0">
              <a:buNone/>
            </a:pPr>
            <a:endParaRPr lang="en-US" sz="3200" dirty="0"/>
          </a:p>
          <a:p>
            <a:pPr marL="1603364" lvl="4" indent="-227013"/>
            <a:endParaRPr lang="en-US" sz="2400" dirty="0" smtClean="0"/>
          </a:p>
          <a:p>
            <a:pPr marL="1603364" lvl="4" indent="-227013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992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June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9609"/>
            <a:ext cx="10515600" cy="4486273"/>
          </a:xfrm>
        </p:spPr>
        <p:txBody>
          <a:bodyPr anchor="t" anchorCtr="0">
            <a:noAutofit/>
          </a:bodyPr>
          <a:lstStyle/>
          <a:p>
            <a:pPr lvl="0"/>
            <a:r>
              <a:rPr lang="en-US" sz="2000" dirty="0" smtClean="0"/>
              <a:t>Begin to promote Erie Gives on </a:t>
            </a:r>
            <a:r>
              <a:rPr lang="en-US" sz="2000" dirty="0"/>
              <a:t>your website and Facebook </a:t>
            </a:r>
            <a:r>
              <a:rPr lang="en-US" sz="2000" dirty="0" smtClean="0"/>
              <a:t>page, </a:t>
            </a:r>
            <a:r>
              <a:rPr lang="en-US" sz="2000" dirty="0"/>
              <a:t>or </a:t>
            </a:r>
            <a:r>
              <a:rPr lang="en-US" sz="2000" dirty="0" smtClean="0"/>
              <a:t>set </a:t>
            </a:r>
            <a:r>
              <a:rPr lang="en-US" sz="2000" dirty="0"/>
              <a:t>up a </a:t>
            </a:r>
            <a:r>
              <a:rPr lang="en-US" sz="2000" dirty="0" smtClean="0"/>
              <a:t>separate Erie Gives page for your organization.</a:t>
            </a:r>
            <a:endParaRPr lang="en-US" sz="2000" dirty="0"/>
          </a:p>
          <a:p>
            <a:pPr lvl="0"/>
            <a:r>
              <a:rPr lang="en-US" sz="2000" dirty="0"/>
              <a:t>Partner with </a:t>
            </a:r>
            <a:r>
              <a:rPr lang="en-US" sz="2000" dirty="0" smtClean="0"/>
              <a:t>a regional </a:t>
            </a:r>
            <a:r>
              <a:rPr lang="en-US" sz="2000" dirty="0"/>
              <a:t>media company to promote your organization </a:t>
            </a:r>
            <a:r>
              <a:rPr lang="en-US" sz="2000" dirty="0" smtClean="0"/>
              <a:t>in advance and on </a:t>
            </a:r>
            <a:r>
              <a:rPr lang="en-US" sz="2000" dirty="0"/>
              <a:t>Erie Gives Day.</a:t>
            </a:r>
          </a:p>
          <a:p>
            <a:pPr lvl="0"/>
            <a:r>
              <a:rPr lang="en-US" sz="2000" dirty="0"/>
              <a:t>Send a postcard or letter to </a:t>
            </a:r>
            <a:r>
              <a:rPr lang="en-US" sz="2000" dirty="0" smtClean="0"/>
              <a:t>donors, notifying them that </a:t>
            </a:r>
            <a:r>
              <a:rPr lang="en-US" sz="2000" dirty="0"/>
              <a:t>the day is coming up</a:t>
            </a:r>
            <a:r>
              <a:rPr lang="en-US" sz="2000" dirty="0" smtClean="0"/>
              <a:t>. </a:t>
            </a:r>
            <a:endParaRPr lang="en-US" sz="2000" dirty="0"/>
          </a:p>
          <a:p>
            <a:pPr lvl="0"/>
            <a:r>
              <a:rPr lang="en-US" sz="2000" dirty="0"/>
              <a:t>If you have a facility, </a:t>
            </a:r>
            <a:r>
              <a:rPr lang="en-US" sz="2000" dirty="0" smtClean="0"/>
              <a:t>create </a:t>
            </a:r>
            <a:r>
              <a:rPr lang="en-US" sz="2000" dirty="0"/>
              <a:t>signage to let visitors know to donate to you on Erie Gives.</a:t>
            </a:r>
          </a:p>
          <a:p>
            <a:pPr lvl="0"/>
            <a:r>
              <a:rPr lang="en-US" sz="2000" dirty="0"/>
              <a:t>Create </a:t>
            </a:r>
            <a:r>
              <a:rPr lang="en-US" sz="2000" dirty="0" smtClean="0"/>
              <a:t>a video </a:t>
            </a:r>
            <a:r>
              <a:rPr lang="en-US" sz="2000" dirty="0"/>
              <a:t>specifically for Erie Gives Day</a:t>
            </a:r>
            <a:r>
              <a:rPr lang="en-US" sz="2000" dirty="0" smtClean="0"/>
              <a:t>.</a:t>
            </a:r>
          </a:p>
          <a:p>
            <a:pPr lvl="0"/>
            <a:r>
              <a:rPr lang="en-US" sz="2000" dirty="0" smtClean="0"/>
              <a:t>Get advance emails for pledges to give on that day. Send a reminder to those folks on Erie Gives. </a:t>
            </a:r>
            <a:endParaRPr lang="en-US" sz="3600" dirty="0"/>
          </a:p>
          <a:p>
            <a:pPr marL="1603364" lvl="4" indent="-227013"/>
            <a:endParaRPr lang="en-US" sz="2800" dirty="0" smtClean="0"/>
          </a:p>
          <a:p>
            <a:pPr marL="1603364" lvl="4" indent="-227013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439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June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4151"/>
            <a:ext cx="10515600" cy="4162812"/>
          </a:xfrm>
        </p:spPr>
        <p:txBody>
          <a:bodyPr anchor="t" anchorCtr="0">
            <a:normAutofit fontScale="92500" lnSpcReduction="20000"/>
          </a:bodyPr>
          <a:lstStyle/>
          <a:p>
            <a:pPr lvl="0"/>
            <a:r>
              <a:rPr lang="en-US" sz="2400" dirty="0" smtClean="0"/>
              <a:t>Pursue </a:t>
            </a:r>
            <a:r>
              <a:rPr lang="en-US" sz="2400" dirty="0"/>
              <a:t>partnerships with businesses to promote Erie Gives and/or sponsor the organization on that day.</a:t>
            </a:r>
          </a:p>
          <a:p>
            <a:pPr lvl="0"/>
            <a:r>
              <a:rPr lang="en-US" sz="2400" dirty="0"/>
              <a:t>Secure commitments from major donors to participate on that day to help build momentum</a:t>
            </a:r>
            <a:r>
              <a:rPr lang="en-US" sz="2400" dirty="0" smtClean="0"/>
              <a:t>. </a:t>
            </a:r>
            <a:endParaRPr lang="en-US" sz="2400" dirty="0"/>
          </a:p>
          <a:p>
            <a:pPr lvl="0"/>
            <a:r>
              <a:rPr lang="en-US" sz="2400" dirty="0"/>
              <a:t>Decide if your organization will host an event day-of.</a:t>
            </a:r>
          </a:p>
          <a:p>
            <a:pPr lvl="0"/>
            <a:r>
              <a:rPr lang="en-US" sz="2400" dirty="0"/>
              <a:t>Create a team of Erie Gives Day Ambassadors that will help to communicate on the organization’s behalf, make gifts on that day, and participate in solicitations</a:t>
            </a:r>
            <a:r>
              <a:rPr lang="en-US" sz="2400" dirty="0" smtClean="0"/>
              <a:t>. </a:t>
            </a:r>
          </a:p>
          <a:p>
            <a:pPr lvl="0"/>
            <a:r>
              <a:rPr lang="en-US" sz="2400" dirty="0" smtClean="0"/>
              <a:t>June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: “Hands-On with </a:t>
            </a:r>
            <a:r>
              <a:rPr lang="en-US" sz="2400" dirty="0" err="1" smtClean="0"/>
              <a:t>Canva</a:t>
            </a:r>
            <a:r>
              <a:rPr lang="en-US" sz="2400" dirty="0" smtClean="0"/>
              <a:t> 2018” session with NPP.</a:t>
            </a:r>
          </a:p>
          <a:p>
            <a:pPr lvl="1"/>
            <a:r>
              <a:rPr lang="en-US" sz="2200" dirty="0" smtClean="0"/>
              <a:t>Visit </a:t>
            </a:r>
            <a:r>
              <a:rPr lang="en-US" sz="2200" dirty="0" smtClean="0">
                <a:hlinkClick r:id="rId3"/>
              </a:rPr>
              <a:t>www.YourNPP.org</a:t>
            </a:r>
            <a:r>
              <a:rPr lang="en-US" sz="2200" dirty="0" smtClean="0"/>
              <a:t> for registration information.</a:t>
            </a:r>
          </a:p>
          <a:p>
            <a:pPr lvl="0"/>
            <a:r>
              <a:rPr lang="en-US" sz="2400" dirty="0" smtClean="0"/>
              <a:t>June 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: Deadline for Lake Erie Lifestyles magazine inclusion.</a:t>
            </a:r>
            <a:endParaRPr lang="en-US" sz="2400" dirty="0"/>
          </a:p>
          <a:p>
            <a:endParaRPr lang="en-US" sz="2400" dirty="0"/>
          </a:p>
          <a:p>
            <a:pPr marL="179387" lvl="4" indent="0">
              <a:buNone/>
            </a:pPr>
            <a:endParaRPr lang="en-US" sz="3200" dirty="0"/>
          </a:p>
          <a:p>
            <a:pPr marL="1603364" lvl="4" indent="-227013"/>
            <a:endParaRPr lang="en-US" sz="2400" dirty="0" smtClean="0"/>
          </a:p>
          <a:p>
            <a:pPr marL="1603364" lvl="4" indent="-227013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16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July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2368"/>
            <a:ext cx="10515600" cy="4224595"/>
          </a:xfrm>
        </p:spPr>
        <p:txBody>
          <a:bodyPr anchor="t" anchorCtr="0">
            <a:normAutofit fontScale="92500" lnSpcReduction="10000"/>
          </a:bodyPr>
          <a:lstStyle/>
          <a:p>
            <a:pPr lvl="0"/>
            <a:r>
              <a:rPr lang="en-US" sz="2400" dirty="0"/>
              <a:t>Send a letter to previous Erie Gives donors </a:t>
            </a:r>
            <a:r>
              <a:rPr lang="en-US" sz="2400" dirty="0" smtClean="0"/>
              <a:t>asking </a:t>
            </a:r>
            <a:r>
              <a:rPr lang="en-US" sz="2400" dirty="0"/>
              <a:t>them to consider an increase in their donation for the coming year</a:t>
            </a:r>
            <a:r>
              <a:rPr lang="en-US" sz="2400" dirty="0" smtClean="0"/>
              <a:t>. </a:t>
            </a:r>
            <a:endParaRPr lang="en-US" sz="2400" dirty="0"/>
          </a:p>
          <a:p>
            <a:pPr lvl="0"/>
            <a:r>
              <a:rPr lang="en-US" sz="2400" dirty="0" smtClean="0"/>
              <a:t>Create and assign </a:t>
            </a:r>
            <a:r>
              <a:rPr lang="en-US" sz="2400" dirty="0"/>
              <a:t>tasks </a:t>
            </a:r>
            <a:r>
              <a:rPr lang="en-US" sz="2400" dirty="0" smtClean="0"/>
              <a:t>for </a:t>
            </a:r>
            <a:r>
              <a:rPr lang="en-US" sz="2400" dirty="0"/>
              <a:t>your </a:t>
            </a:r>
            <a:r>
              <a:rPr lang="en-US" sz="2400" dirty="0" smtClean="0"/>
              <a:t>Ambassadors. Encourage Ambassadors to use prepared communications leading up to and on Erie Gives.</a:t>
            </a:r>
            <a:endParaRPr lang="en-US" sz="2400" dirty="0"/>
          </a:p>
          <a:p>
            <a:pPr lvl="0"/>
            <a:r>
              <a:rPr lang="en-US" sz="2400" dirty="0"/>
              <a:t>Start sharing your stories</a:t>
            </a:r>
            <a:r>
              <a:rPr lang="en-US" sz="2400" dirty="0" smtClean="0"/>
              <a:t>. Use </a:t>
            </a:r>
            <a:r>
              <a:rPr lang="en-US" sz="2400" dirty="0"/>
              <a:t>your online media to share stories and connect with </a:t>
            </a:r>
            <a:r>
              <a:rPr lang="en-US" sz="2400" dirty="0" smtClean="0"/>
              <a:t>ECF and NPP to promote them. </a:t>
            </a:r>
            <a:endParaRPr lang="en-US" sz="2400" dirty="0"/>
          </a:p>
          <a:p>
            <a:pPr lvl="0"/>
            <a:r>
              <a:rPr lang="en-US" sz="2400" dirty="0"/>
              <a:t>Begin your online and social media countdowns</a:t>
            </a:r>
            <a:r>
              <a:rPr lang="en-US" sz="2400" dirty="0" smtClean="0"/>
              <a:t>. Spend </a:t>
            </a:r>
            <a:r>
              <a:rPr lang="en-US" sz="2400" dirty="0"/>
              <a:t>the next 3-4 weeks using online tools to remind your supporters of the day and </a:t>
            </a:r>
            <a:r>
              <a:rPr lang="en-US" sz="2400" dirty="0" smtClean="0"/>
              <a:t>why </a:t>
            </a:r>
            <a:r>
              <a:rPr lang="en-US" sz="2400" dirty="0"/>
              <a:t>you are unique</a:t>
            </a:r>
            <a:r>
              <a:rPr lang="en-US" sz="2400" dirty="0" smtClean="0"/>
              <a:t>. Start </a:t>
            </a:r>
            <a:r>
              <a:rPr lang="en-US" sz="2400" dirty="0"/>
              <a:t>telling your story. Remember to integrate all your communications so they have a common theme and look</a:t>
            </a:r>
            <a:r>
              <a:rPr lang="en-US" sz="2400" dirty="0" smtClean="0"/>
              <a:t>. And </a:t>
            </a:r>
            <a:r>
              <a:rPr lang="en-US" sz="2400" dirty="0"/>
              <a:t>don’t forget to brand everything with the Erie Gives logo!</a:t>
            </a:r>
          </a:p>
          <a:p>
            <a:endParaRPr lang="en-US" sz="2400" dirty="0"/>
          </a:p>
          <a:p>
            <a:pPr marL="179387" lvl="4" indent="0">
              <a:buNone/>
            </a:pPr>
            <a:endParaRPr lang="en-US" sz="3200" dirty="0"/>
          </a:p>
          <a:p>
            <a:pPr marL="1603364" lvl="4" indent="-227013"/>
            <a:endParaRPr lang="en-US" sz="2400" dirty="0" smtClean="0"/>
          </a:p>
          <a:p>
            <a:pPr marL="1603364" lvl="4" indent="-227013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749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July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1222"/>
            <a:ext cx="10515600" cy="4125741"/>
          </a:xfrm>
        </p:spPr>
        <p:txBody>
          <a:bodyPr anchor="t" anchorCtr="0">
            <a:normAutofit/>
          </a:bodyPr>
          <a:lstStyle/>
          <a:p>
            <a:pPr lvl="0"/>
            <a:r>
              <a:rPr lang="en-US" sz="2400" dirty="0" smtClean="0"/>
              <a:t>Send </a:t>
            </a:r>
            <a:r>
              <a:rPr lang="en-US" sz="2400" dirty="0"/>
              <a:t>a press release and/or other communications to announce anything special that you are doing for Erie Gives</a:t>
            </a:r>
            <a:r>
              <a:rPr lang="en-US" sz="2400" dirty="0" smtClean="0"/>
              <a:t>. Inform ECF and NPP of your plans so we can promote them.</a:t>
            </a:r>
            <a:endParaRPr lang="en-US" sz="2400" dirty="0"/>
          </a:p>
          <a:p>
            <a:pPr lvl="0"/>
            <a:r>
              <a:rPr lang="en-US" sz="2400" dirty="0"/>
              <a:t>Create your thank-you plan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smtClean="0"/>
              <a:t>Purchase your advertisements.</a:t>
            </a:r>
            <a:endParaRPr lang="en-US" sz="2400" dirty="0"/>
          </a:p>
          <a:p>
            <a:pPr lvl="0"/>
            <a:r>
              <a:rPr lang="en-US" sz="2400" dirty="0"/>
              <a:t>July </a:t>
            </a:r>
            <a:r>
              <a:rPr lang="en-US" sz="2400" dirty="0" smtClean="0"/>
              <a:t>27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: You </a:t>
            </a:r>
            <a:r>
              <a:rPr lang="en-US" sz="2400" dirty="0"/>
              <a:t>must complete your registration online at </a:t>
            </a:r>
            <a:r>
              <a:rPr lang="en-US" sz="2400" u="sng" dirty="0" smtClean="0">
                <a:hlinkClick r:id="rId3"/>
              </a:rPr>
              <a:t>www.ErieGives.org</a:t>
            </a:r>
            <a:r>
              <a:rPr lang="en-US" sz="2400" dirty="0" smtClean="0"/>
              <a:t> </a:t>
            </a:r>
            <a:r>
              <a:rPr lang="en-US" sz="2400" dirty="0"/>
              <a:t>or you can’t participate</a:t>
            </a:r>
            <a:r>
              <a:rPr lang="en-US" sz="2400" dirty="0" smtClean="0"/>
              <a:t>! You </a:t>
            </a:r>
            <a:r>
              <a:rPr lang="en-US" sz="2400" dirty="0"/>
              <a:t>must also have an active membership with </a:t>
            </a:r>
            <a:r>
              <a:rPr lang="en-US" sz="2400" dirty="0" smtClean="0"/>
              <a:t>The </a:t>
            </a:r>
            <a:r>
              <a:rPr lang="en-US" sz="2400" dirty="0"/>
              <a:t>Nonprofit </a:t>
            </a:r>
            <a:r>
              <a:rPr lang="en-US" sz="2400" dirty="0" smtClean="0"/>
              <a:t>Partnership if you do not have an Agency Endowment with The Erie Community Foundation.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179387" lvl="4" indent="0">
              <a:buNone/>
            </a:pPr>
            <a:endParaRPr lang="en-US" sz="3200" dirty="0"/>
          </a:p>
          <a:p>
            <a:pPr marL="1603364" lvl="4" indent="-227013"/>
            <a:endParaRPr lang="en-US" sz="2400" dirty="0" smtClean="0"/>
          </a:p>
          <a:p>
            <a:pPr marL="1603364" lvl="4" indent="-227013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355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August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8292"/>
            <a:ext cx="10515600" cy="4381088"/>
          </a:xfrm>
        </p:spPr>
        <p:txBody>
          <a:bodyPr anchor="t" anchorCtr="0">
            <a:normAutofit fontScale="92500" lnSpcReduction="10000"/>
          </a:bodyPr>
          <a:lstStyle/>
          <a:p>
            <a:r>
              <a:rPr lang="en-US" sz="2600" dirty="0" smtClean="0"/>
              <a:t>Ramp </a:t>
            </a:r>
            <a:r>
              <a:rPr lang="en-US" sz="2600" dirty="0"/>
              <a:t>up your </a:t>
            </a:r>
            <a:r>
              <a:rPr lang="en-US" sz="2600" dirty="0" smtClean="0"/>
              <a:t>communications to </a:t>
            </a:r>
            <a:r>
              <a:rPr lang="en-US" sz="2600" dirty="0"/>
              <a:t>generate excitement about Erie Gives</a:t>
            </a:r>
            <a:r>
              <a:rPr lang="en-US" sz="2600" dirty="0" smtClean="0"/>
              <a:t>. For example:</a:t>
            </a:r>
          </a:p>
          <a:p>
            <a:pPr lvl="2"/>
            <a:r>
              <a:rPr lang="en-US" sz="2200" dirty="0"/>
              <a:t>August </a:t>
            </a:r>
            <a:r>
              <a:rPr lang="en-US" sz="2200" dirty="0" smtClean="0"/>
              <a:t>7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: Postcard </a:t>
            </a:r>
            <a:r>
              <a:rPr lang="en-US" sz="2200" dirty="0"/>
              <a:t>reminder </a:t>
            </a:r>
            <a:r>
              <a:rPr lang="en-US" sz="2200" dirty="0" smtClean="0"/>
              <a:t>mailing*</a:t>
            </a:r>
            <a:endParaRPr lang="en-US" sz="2200" dirty="0" smtClean="0"/>
          </a:p>
          <a:p>
            <a:pPr lvl="2"/>
            <a:r>
              <a:rPr lang="en-US" sz="2200" dirty="0" smtClean="0"/>
              <a:t>August 9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: Email reminder </a:t>
            </a:r>
            <a:endParaRPr lang="en-US" sz="2200" dirty="0"/>
          </a:p>
          <a:p>
            <a:pPr lvl="2"/>
            <a:r>
              <a:rPr lang="en-US" sz="2200" dirty="0"/>
              <a:t>August </a:t>
            </a:r>
            <a:r>
              <a:rPr lang="en-US" sz="2200" dirty="0" smtClean="0"/>
              <a:t>10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: Place </a:t>
            </a:r>
            <a:r>
              <a:rPr lang="en-US" sz="2200" dirty="0"/>
              <a:t>Erie Gives postcards in employee mailboxes </a:t>
            </a:r>
          </a:p>
          <a:p>
            <a:pPr lvl="2"/>
            <a:r>
              <a:rPr lang="en-US" sz="2200" dirty="0" smtClean="0"/>
              <a:t>August 14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: Email/Facebook reminders/updates</a:t>
            </a:r>
          </a:p>
          <a:p>
            <a:pPr lvl="3"/>
            <a:r>
              <a:rPr lang="en-US" sz="1700" dirty="0" smtClean="0"/>
              <a:t>8 </a:t>
            </a:r>
            <a:r>
              <a:rPr lang="en-US" sz="1700" dirty="0"/>
              <a:t>a.m.</a:t>
            </a:r>
          </a:p>
          <a:p>
            <a:pPr lvl="3"/>
            <a:r>
              <a:rPr lang="en-US" sz="1700" dirty="0"/>
              <a:t>10 a.m.</a:t>
            </a:r>
          </a:p>
          <a:p>
            <a:pPr lvl="3"/>
            <a:r>
              <a:rPr lang="en-US" sz="1700" dirty="0"/>
              <a:t>Update at noon</a:t>
            </a:r>
          </a:p>
          <a:p>
            <a:pPr lvl="3"/>
            <a:r>
              <a:rPr lang="en-US" sz="1700" dirty="0"/>
              <a:t>4 p.m.</a:t>
            </a:r>
          </a:p>
          <a:p>
            <a:pPr lvl="3"/>
            <a:r>
              <a:rPr lang="en-US" sz="1700" dirty="0"/>
              <a:t>7 p.m</a:t>
            </a:r>
            <a:r>
              <a:rPr lang="en-US" sz="1700" dirty="0" smtClean="0"/>
              <a:t>.</a:t>
            </a:r>
            <a:endParaRPr lang="en-US" sz="2400" dirty="0"/>
          </a:p>
          <a:p>
            <a:pPr marL="179387" lvl="4" indent="0">
              <a:buNone/>
            </a:pPr>
            <a:endParaRPr lang="en-US" sz="3200" dirty="0"/>
          </a:p>
          <a:p>
            <a:pPr marL="1603364" lvl="4" indent="-227013"/>
            <a:endParaRPr lang="en-US" sz="2400" dirty="0" smtClean="0"/>
          </a:p>
          <a:p>
            <a:pPr marL="1603364" lvl="4" indent="-227013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81192" y="6315491"/>
            <a:ext cx="1054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*Please </a:t>
            </a:r>
            <a:r>
              <a:rPr lang="en-US" sz="1400" i="1" dirty="0"/>
              <a:t>note: </a:t>
            </a:r>
            <a:r>
              <a:rPr lang="en-US" sz="1400" i="1" dirty="0" smtClean="0"/>
              <a:t>You </a:t>
            </a:r>
            <a:r>
              <a:rPr lang="en-US" sz="1400" i="1" dirty="0"/>
              <a:t>may want to consider sending your reminder earlier if you plan to use the USPS’s nonprofit postage option!</a:t>
            </a:r>
          </a:p>
        </p:txBody>
      </p:sp>
    </p:spTree>
    <p:extLst>
      <p:ext uri="{BB962C8B-B14F-4D97-AF65-F5344CB8AC3E}">
        <p14:creationId xmlns:p14="http://schemas.microsoft.com/office/powerpoint/2010/main" val="204554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August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2432"/>
            <a:ext cx="10515600" cy="4215508"/>
          </a:xfrm>
        </p:spPr>
        <p:txBody>
          <a:bodyPr anchor="t" anchorCtr="0">
            <a:normAutofit lnSpcReduction="10000"/>
          </a:bodyPr>
          <a:lstStyle/>
          <a:p>
            <a:r>
              <a:rPr lang="en-US" sz="2400" dirty="0" smtClean="0"/>
              <a:t>August 14</a:t>
            </a:r>
            <a:r>
              <a:rPr lang="en-US" sz="2400" baseline="30000" dirty="0" smtClean="0"/>
              <a:t>th</a:t>
            </a:r>
            <a:endParaRPr lang="en-US" sz="2400" dirty="0" smtClean="0"/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Check </a:t>
            </a:r>
            <a:r>
              <a:rPr lang="en-US" sz="2000" dirty="0"/>
              <a:t>out </a:t>
            </a:r>
            <a:r>
              <a:rPr lang="en-US" sz="2000" u="sng" dirty="0" smtClean="0">
                <a:hlinkClick r:id="rId3"/>
              </a:rPr>
              <a:t>www.ErieGives.org</a:t>
            </a:r>
            <a:r>
              <a:rPr lang="en-US" sz="2000" dirty="0" smtClean="0"/>
              <a:t> </a:t>
            </a:r>
            <a:r>
              <a:rPr lang="en-US" sz="2000" dirty="0"/>
              <a:t>and keep track of your success</a:t>
            </a:r>
            <a:r>
              <a:rPr lang="en-US" sz="2000" dirty="0" smtClean="0"/>
              <a:t>!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Send </a:t>
            </a:r>
            <a:r>
              <a:rPr lang="en-US" sz="2000" dirty="0"/>
              <a:t>out a few reminders that day to your </a:t>
            </a:r>
            <a:r>
              <a:rPr lang="en-US" sz="2000" dirty="0" smtClean="0"/>
              <a:t>supporters, communicating your progress and </a:t>
            </a:r>
            <a:r>
              <a:rPr lang="en-US" sz="2000" dirty="0"/>
              <a:t>asking for their support</a:t>
            </a:r>
            <a:r>
              <a:rPr lang="en-US" sz="2000" dirty="0" smtClean="0"/>
              <a:t>.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Engage your team of Ambassadors to donate, share online, and make phone calls.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Email any previous Erie Gives Day donors or folks who have signed up for such emails.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Ask major donors to donate early to create momentum.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Host an event. Provide people with the technology to make contributions.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Partner with businesses. Encourage patrons to make contributions.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Share your stories online and with ECF and NPP.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Use Facebook Live to share immediate results, needs, stories, etc.</a:t>
            </a:r>
            <a:endParaRPr lang="en-US" sz="2000" dirty="0"/>
          </a:p>
          <a:p>
            <a:pPr marL="1603364" lvl="4" indent="-227013"/>
            <a:endParaRPr lang="en-US" sz="2400" dirty="0" smtClean="0"/>
          </a:p>
          <a:p>
            <a:pPr marL="1603364" lvl="4" indent="-227013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721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August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4789"/>
            <a:ext cx="10515600" cy="4002174"/>
          </a:xfrm>
        </p:spPr>
        <p:txBody>
          <a:bodyPr anchor="t" anchorCtr="0"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Right after Erie Gives, communicate </a:t>
            </a:r>
            <a:r>
              <a:rPr lang="en-US" sz="2400" dirty="0"/>
              <a:t>to people the results </a:t>
            </a:r>
            <a:r>
              <a:rPr lang="en-US" sz="2400" dirty="0" smtClean="0"/>
              <a:t>and </a:t>
            </a:r>
            <a:r>
              <a:rPr lang="en-US" sz="2400" dirty="0"/>
              <a:t>where you stand</a:t>
            </a:r>
            <a:r>
              <a:rPr lang="en-US" sz="2400" dirty="0" smtClean="0"/>
              <a:t>. Thank </a:t>
            </a:r>
            <a:r>
              <a:rPr lang="en-US" sz="2400" dirty="0"/>
              <a:t>them </a:t>
            </a:r>
            <a:r>
              <a:rPr lang="en-US" sz="2400" dirty="0" smtClean="0"/>
              <a:t>for </a:t>
            </a:r>
            <a:r>
              <a:rPr lang="en-US" sz="2400" dirty="0"/>
              <a:t>their support.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August </a:t>
            </a:r>
            <a:r>
              <a:rPr lang="en-US" sz="2400" dirty="0" smtClean="0"/>
              <a:t>24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: Come </a:t>
            </a:r>
            <a:r>
              <a:rPr lang="en-US" sz="2400" dirty="0"/>
              <a:t>to the Zoo to get your check and donor list and celebrate the success of Erie Gives.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On August 24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: go </a:t>
            </a:r>
            <a:r>
              <a:rPr lang="en-US" sz="2400" dirty="0"/>
              <a:t>back to your office and thank the donors who gave to you on </a:t>
            </a:r>
            <a:r>
              <a:rPr lang="en-US" sz="2400" dirty="0" smtClean="0"/>
              <a:t>Erie Gives Day! Electronic lists can be obtained from ECF after the 24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. 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Beyond August: Be sure to communicate to your donors what you have done with the Erie Gives gifts.</a:t>
            </a:r>
            <a:endParaRPr lang="en-US" sz="2400" dirty="0"/>
          </a:p>
          <a:p>
            <a:endParaRPr lang="en-US" sz="2400" dirty="0"/>
          </a:p>
          <a:p>
            <a:pPr marL="179387" lvl="4" indent="0">
              <a:buNone/>
            </a:pPr>
            <a:endParaRPr lang="en-US" sz="3200" dirty="0"/>
          </a:p>
          <a:p>
            <a:pPr marL="1603364" lvl="4" indent="-227013"/>
            <a:endParaRPr lang="en-US" sz="2400" dirty="0" smtClean="0"/>
          </a:p>
          <a:p>
            <a:pPr marL="1603364" lvl="4" indent="-227013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446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don’ts with these do’s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886672"/>
          </a:xfrm>
        </p:spPr>
        <p:txBody>
          <a:bodyPr anchor="t" anchorCtr="0">
            <a:noAutofit/>
          </a:bodyPr>
          <a:lstStyle/>
          <a:p>
            <a:r>
              <a:rPr lang="en-US" sz="2400" dirty="0" smtClean="0"/>
              <a:t>Don’t ask people to make payment for programs, services, tuition, etc., during Erie Gives. Such payment cannot be counted as a charitable gift and could get you and your donor into trouble.</a:t>
            </a:r>
          </a:p>
          <a:p>
            <a:r>
              <a:rPr lang="en-US" sz="2400" dirty="0" smtClean="0"/>
              <a:t>Don’t “enter” donors into a contest as a part of them giving to Erie Gives. Doing so turns the transaction into a game of chance which means it is no longer a charitable gift.</a:t>
            </a:r>
          </a:p>
          <a:p>
            <a:r>
              <a:rPr lang="en-US" sz="2400" dirty="0" smtClean="0"/>
              <a:t>If you publicize that Erie Gives donations will be used for a specific program or project, you need to honor the donors intent.</a:t>
            </a:r>
          </a:p>
          <a:p>
            <a:r>
              <a:rPr lang="en-US" sz="2400" dirty="0" smtClean="0"/>
              <a:t>Don’t forget to thank the donor!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618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Your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8292"/>
            <a:ext cx="10515600" cy="4249309"/>
          </a:xfrm>
        </p:spPr>
        <p:txBody>
          <a:bodyPr anchor="t" anchorCtr="0"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/>
              <a:t>Check </a:t>
            </a:r>
            <a:r>
              <a:rPr lang="en-US" sz="2400" dirty="0"/>
              <a:t>your Erie Gives profile at </a:t>
            </a:r>
            <a:r>
              <a:rPr lang="en-US" sz="2400" dirty="0" smtClean="0">
                <a:hlinkClick r:id="rId3"/>
              </a:rPr>
              <a:t>www.ErieGives.org</a:t>
            </a:r>
            <a:r>
              <a:rPr lang="en-US" sz="2400" dirty="0" smtClean="0"/>
              <a:t>.</a:t>
            </a:r>
            <a:endParaRPr lang="en-US" sz="2400" dirty="0"/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If </a:t>
            </a:r>
            <a:r>
              <a:rPr lang="en-US" sz="2400" dirty="0" smtClean="0"/>
              <a:t>you have any profile questions, contact </a:t>
            </a:r>
            <a:r>
              <a:rPr lang="en-US" sz="2400" dirty="0"/>
              <a:t>Khristina Bowman at </a:t>
            </a:r>
            <a:br>
              <a:rPr lang="en-US" sz="2400" dirty="0"/>
            </a:br>
            <a:r>
              <a:rPr lang="en-US" sz="2400" dirty="0"/>
              <a:t>814-454-0843 or </a:t>
            </a:r>
            <a:r>
              <a:rPr lang="en-US" sz="2400" u="sng" dirty="0" smtClean="0">
                <a:hlinkClick r:id="rId4"/>
              </a:rPr>
              <a:t>kbowman@eriecommunityfoundation.org</a:t>
            </a:r>
            <a:r>
              <a:rPr lang="en-US" sz="2400" u="sng" dirty="0" smtClean="0"/>
              <a:t> </a:t>
            </a:r>
            <a:r>
              <a:rPr lang="en-US" sz="2400" dirty="0" smtClean="0"/>
              <a:t>by </a:t>
            </a:r>
            <a:r>
              <a:rPr lang="en-US" sz="2400" dirty="0"/>
              <a:t>July </a:t>
            </a:r>
            <a:r>
              <a:rPr lang="en-US" sz="2400" dirty="0" smtClean="0"/>
              <a:t>27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. Make sure to be registered by June 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if you want it to be in Lake Erie Lifestyle magazine.</a:t>
            </a:r>
            <a:endParaRPr lang="en-US" sz="2400" dirty="0"/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Download </a:t>
            </a:r>
            <a:r>
              <a:rPr lang="en-US" sz="2400" dirty="0" smtClean="0"/>
              <a:t>tools at </a:t>
            </a:r>
            <a:r>
              <a:rPr lang="en-US" sz="2400" dirty="0" smtClean="0">
                <a:hlinkClick r:id="rId3"/>
              </a:rPr>
              <a:t>www.ErieGives.org</a:t>
            </a:r>
            <a:r>
              <a:rPr lang="en-US" sz="2400" dirty="0" smtClean="0"/>
              <a:t> or at </a:t>
            </a:r>
            <a:r>
              <a:rPr lang="en-US" sz="2400" dirty="0" smtClean="0">
                <a:hlinkClick r:id="rId5"/>
              </a:rPr>
              <a:t>www.YourNPP.org</a:t>
            </a:r>
            <a:r>
              <a:rPr lang="en-US" sz="2400" dirty="0" smtClean="0"/>
              <a:t>.</a:t>
            </a:r>
            <a:endParaRPr lang="en-US" sz="2400" dirty="0"/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/>
              <a:t>Share </a:t>
            </a:r>
            <a:r>
              <a:rPr lang="en-US" sz="2400" dirty="0"/>
              <a:t>your Erie Gives campaign efforts with The Erie Community </a:t>
            </a:r>
            <a:r>
              <a:rPr lang="en-US" sz="2400" dirty="0" smtClean="0"/>
              <a:t>Foundation and The Nonprofit Partnership.</a:t>
            </a:r>
            <a:endParaRPr lang="en-US" sz="2400" dirty="0"/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/>
              <a:t>Mark </a:t>
            </a:r>
            <a:r>
              <a:rPr lang="en-US" sz="2400" dirty="0"/>
              <a:t>your calendar for Friday, August </a:t>
            </a:r>
            <a:r>
              <a:rPr lang="en-US" sz="2400" dirty="0" smtClean="0"/>
              <a:t>24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/>
              <a:t>at 9 a.m., when </a:t>
            </a:r>
            <a:r>
              <a:rPr lang="en-US" sz="2400" dirty="0" smtClean="0"/>
              <a:t>the checks will be distributed </a:t>
            </a:r>
            <a:r>
              <a:rPr lang="en-US" sz="2400" dirty="0"/>
              <a:t>at the Erie Zoo!</a:t>
            </a:r>
          </a:p>
          <a:p>
            <a:pPr marL="179387" lvl="4" indent="0">
              <a:buNone/>
            </a:pPr>
            <a:endParaRPr lang="en-US" sz="3200" dirty="0"/>
          </a:p>
          <a:p>
            <a:pPr marL="1603364" lvl="4" indent="-227013"/>
            <a:endParaRPr lang="en-US" sz="2400" dirty="0" smtClean="0"/>
          </a:p>
          <a:p>
            <a:pPr marL="1603364" lvl="4" indent="-227013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569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Nonprofit Partnership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28864"/>
          </a:xfrm>
        </p:spPr>
        <p:txBody>
          <a:bodyPr anchor="t">
            <a:normAutofit/>
          </a:bodyPr>
          <a:lstStyle/>
          <a:p>
            <a:r>
              <a:rPr lang="en-US" sz="2400" dirty="0"/>
              <a:t>Our mission is to enhance the management and governance of regional nonprofit organizations through capacity-building programs and services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The Partnership is a membership-based organization that provides an extensive array of program and support services to a community of more than 350 member nonprofits. Since 2006, </a:t>
            </a:r>
            <a:r>
              <a:rPr lang="en-US" sz="2400" dirty="0" smtClean="0"/>
              <a:t>The </a:t>
            </a:r>
            <a:r>
              <a:rPr lang="en-US" sz="2400" dirty="0"/>
              <a:t>Nonprofit Partnership has served the nonprofit community by providing education, training, consulting, and information-sharing tools. The Partnership was founded by, and works closely with, </a:t>
            </a:r>
            <a:r>
              <a:rPr lang="en-US" sz="2400" dirty="0" smtClean="0"/>
              <a:t>The </a:t>
            </a:r>
            <a:r>
              <a:rPr lang="en-US" sz="2400" dirty="0"/>
              <a:t>Erie Community </a:t>
            </a:r>
            <a:r>
              <a:rPr lang="en-US" sz="2400" dirty="0" smtClean="0"/>
              <a:t>Foundation.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0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1120" y="2136339"/>
            <a:ext cx="95097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5288DB"/>
                </a:solidFill>
              </a:rPr>
              <a:t>CHECK OUT OUR </a:t>
            </a:r>
          </a:p>
          <a:p>
            <a:pPr algn="ctr"/>
            <a:r>
              <a:rPr lang="en-US" sz="5400" b="1" dirty="0" smtClean="0">
                <a:solidFill>
                  <a:srgbClr val="5288DB"/>
                </a:solidFill>
              </a:rPr>
              <a:t>ERIE GIVES TOOLKIT </a:t>
            </a:r>
            <a:r>
              <a:rPr lang="en-US" sz="5400" dirty="0" smtClean="0">
                <a:solidFill>
                  <a:srgbClr val="5288DB"/>
                </a:solidFill>
              </a:rPr>
              <a:t>AT WWW.YOURNPP.ORG</a:t>
            </a:r>
            <a:endParaRPr lang="en-US" sz="5400" dirty="0">
              <a:solidFill>
                <a:srgbClr val="5288D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14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4610" y="2767281"/>
            <a:ext cx="70027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5288DB"/>
                </a:solidFill>
              </a:rPr>
              <a:t>QUESTIONS? </a:t>
            </a:r>
            <a:endParaRPr lang="en-US" sz="8000" dirty="0">
              <a:solidFill>
                <a:srgbClr val="5288D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27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What you need to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6" cy="4284850"/>
          </a:xfrm>
        </p:spPr>
        <p:txBody>
          <a:bodyPr anchor="t">
            <a:normAutofit fontScale="85000" lnSpcReduction="10000"/>
          </a:bodyPr>
          <a:lstStyle/>
          <a:p>
            <a:pPr marL="465138" lvl="4" indent="-227013"/>
            <a:r>
              <a:rPr lang="en-US" sz="2400" dirty="0" smtClean="0"/>
              <a:t>Erie Gives is an online day of giving. The Erie Community Foundation launched Erie Gives in August of 2011 in honor of their 75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anniversary.</a:t>
            </a:r>
          </a:p>
          <a:p>
            <a:pPr marL="465138" lvl="4" indent="-227013"/>
            <a:r>
              <a:rPr lang="en-US" sz="2400" dirty="0" smtClean="0"/>
              <a:t>This year, Erie Gives is </a:t>
            </a:r>
            <a:r>
              <a:rPr lang="en-US" sz="2400" b="1" dirty="0" smtClean="0"/>
              <a:t>Tuesday, August 14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from 8 a.m. to 8 p.m</a:t>
            </a:r>
            <a:r>
              <a:rPr lang="en-US" sz="2400" dirty="0" smtClean="0"/>
              <a:t>.</a:t>
            </a:r>
          </a:p>
          <a:p>
            <a:pPr marL="465138" lvl="4" indent="-227013"/>
            <a:r>
              <a:rPr lang="en-US" sz="2400" dirty="0" smtClean="0"/>
              <a:t>To participate, your </a:t>
            </a:r>
            <a:r>
              <a:rPr lang="en-US" sz="2400" dirty="0"/>
              <a:t>organization must be a 501(c)(3) and </a:t>
            </a:r>
            <a:r>
              <a:rPr lang="en-US" sz="2400" i="1" dirty="0"/>
              <a:t>either</a:t>
            </a:r>
            <a:r>
              <a:rPr lang="en-US" sz="2400" dirty="0"/>
              <a:t> be a member </a:t>
            </a:r>
            <a:r>
              <a:rPr lang="en-US" sz="2400" dirty="0" smtClean="0"/>
              <a:t>of The Nonprofit Partnership</a:t>
            </a:r>
            <a:r>
              <a:rPr lang="en-US" sz="2400" dirty="0"/>
              <a:t> </a:t>
            </a:r>
            <a:r>
              <a:rPr lang="en-US" sz="2400" i="1" dirty="0"/>
              <a:t>or</a:t>
            </a:r>
            <a:r>
              <a:rPr lang="en-US" sz="2400" dirty="0"/>
              <a:t> have an Agency Endowment with The Erie Community </a:t>
            </a:r>
            <a:r>
              <a:rPr lang="en-US" sz="2400" dirty="0" smtClean="0"/>
              <a:t>Foundation. </a:t>
            </a:r>
            <a:r>
              <a:rPr lang="en-US" sz="2400" b="1" dirty="0" smtClean="0"/>
              <a:t>Registration for Erie Gives must be completed at </a:t>
            </a:r>
            <a:r>
              <a:rPr lang="en-US" sz="2400" b="1" dirty="0" smtClean="0">
                <a:hlinkClick r:id="rId2"/>
              </a:rPr>
              <a:t>www.ErieGives.org</a:t>
            </a:r>
            <a:r>
              <a:rPr lang="en-US" sz="2400" dirty="0" smtClean="0"/>
              <a:t>. </a:t>
            </a:r>
          </a:p>
          <a:p>
            <a:pPr marL="406400" lvl="4" indent="-227013"/>
            <a:r>
              <a:rPr lang="en-US" sz="2400" dirty="0"/>
              <a:t>Your contact with The Erie Community Foundation: Khristina Bowman – </a:t>
            </a:r>
            <a:r>
              <a:rPr lang="en-US" sz="2400" dirty="0">
                <a:hlinkClick r:id="rId3"/>
              </a:rPr>
              <a:t>kbowman@eriecommunityfoundation.org</a:t>
            </a:r>
            <a:r>
              <a:rPr lang="en-US" sz="2400" dirty="0"/>
              <a:t> / (814) 454-0843</a:t>
            </a:r>
          </a:p>
          <a:p>
            <a:pPr marL="406400" lvl="4" indent="-227013"/>
            <a:r>
              <a:rPr lang="en-US" sz="2400" dirty="0"/>
              <a:t>Your membership contact with The Nonprofit Partnership: Ellen Kehl – </a:t>
            </a:r>
            <a:r>
              <a:rPr lang="en-US" sz="2400" dirty="0">
                <a:hlinkClick r:id="rId4"/>
              </a:rPr>
              <a:t>ekehl@yournpp.org</a:t>
            </a:r>
            <a:r>
              <a:rPr lang="en-US" sz="2400" dirty="0"/>
              <a:t> / (814) 240-2490 ext. </a:t>
            </a:r>
            <a:r>
              <a:rPr lang="en-US" sz="2400" dirty="0" smtClean="0"/>
              <a:t>5</a:t>
            </a:r>
          </a:p>
          <a:p>
            <a:pPr marL="465138" lvl="4" indent="-227013"/>
            <a:r>
              <a:rPr lang="en-US" sz="2400" dirty="0" smtClean="0"/>
              <a:t>The </a:t>
            </a:r>
            <a:r>
              <a:rPr lang="en-US" sz="2400" dirty="0"/>
              <a:t>Erie Community Foundation and </a:t>
            </a:r>
            <a:r>
              <a:rPr lang="en-US" sz="2400" dirty="0" smtClean="0"/>
              <a:t>other </a:t>
            </a:r>
            <a:r>
              <a:rPr lang="en-US" sz="2400" dirty="0"/>
              <a:t>sponsors will enhance donors’ </a:t>
            </a:r>
            <a:r>
              <a:rPr lang="en-US" sz="2400" dirty="0" smtClean="0"/>
              <a:t>gifts </a:t>
            </a:r>
            <a:r>
              <a:rPr lang="en-US" sz="2400" dirty="0"/>
              <a:t>by providing a prorated </a:t>
            </a:r>
            <a:r>
              <a:rPr lang="en-US" sz="2400" dirty="0" smtClean="0"/>
              <a:t>match. It is not a 100% match.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113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What your donors need to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89438"/>
            <a:ext cx="11029615" cy="4434222"/>
          </a:xfrm>
        </p:spPr>
        <p:txBody>
          <a:bodyPr anchor="t" anchorCtr="0"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4400" dirty="0" smtClean="0"/>
              <a:t>The </a:t>
            </a:r>
            <a:r>
              <a:rPr lang="en-US" sz="4400" dirty="0"/>
              <a:t>minimum gift is $25. There is no limit to the amount of money you may give. There is no limit to the number of organizations you can donate to in a transaction.</a:t>
            </a:r>
          </a:p>
          <a:p>
            <a:pPr>
              <a:lnSpc>
                <a:spcPct val="120000"/>
              </a:lnSpc>
            </a:pPr>
            <a:r>
              <a:rPr lang="en-US" sz="4400" dirty="0" smtClean="0"/>
              <a:t>Only </a:t>
            </a:r>
            <a:r>
              <a:rPr lang="en-US" sz="4400" dirty="0"/>
              <a:t>Visa, </a:t>
            </a:r>
            <a:r>
              <a:rPr lang="en-US" sz="4400" dirty="0" smtClean="0"/>
              <a:t>MasterCard, </a:t>
            </a:r>
            <a:r>
              <a:rPr lang="en-US" sz="4400" dirty="0"/>
              <a:t>and Discover will be accepted</a:t>
            </a:r>
            <a:r>
              <a:rPr lang="en-US" sz="4400" dirty="0" smtClean="0"/>
              <a:t>. Credit </a:t>
            </a:r>
            <a:r>
              <a:rPr lang="en-US" sz="4400" dirty="0"/>
              <a:t>card gift cards will not be accepted.</a:t>
            </a:r>
          </a:p>
          <a:p>
            <a:pPr>
              <a:lnSpc>
                <a:spcPct val="120000"/>
              </a:lnSpc>
            </a:pPr>
            <a:r>
              <a:rPr lang="en-US" sz="4400" dirty="0" smtClean="0"/>
              <a:t>Donors</a:t>
            </a:r>
            <a:r>
              <a:rPr lang="en-US" sz="4400" b="1" dirty="0" smtClean="0"/>
              <a:t> </a:t>
            </a:r>
            <a:r>
              <a:rPr lang="en-US" sz="4400" dirty="0" smtClean="0"/>
              <a:t>will </a:t>
            </a:r>
            <a:r>
              <a:rPr lang="en-US" sz="4400" dirty="0"/>
              <a:t>receive an email receipt of </a:t>
            </a:r>
            <a:r>
              <a:rPr lang="en-US" sz="4400" dirty="0" smtClean="0"/>
              <a:t>their </a:t>
            </a:r>
            <a:r>
              <a:rPr lang="en-US" sz="4400" dirty="0"/>
              <a:t>gift, which </a:t>
            </a:r>
            <a:r>
              <a:rPr lang="en-US" sz="4400" dirty="0" smtClean="0"/>
              <a:t>they </a:t>
            </a:r>
            <a:r>
              <a:rPr lang="en-US" sz="4400" dirty="0"/>
              <a:t>should retain for tax purposes. </a:t>
            </a:r>
            <a:endParaRPr lang="en-US" sz="4400" dirty="0" smtClean="0"/>
          </a:p>
          <a:p>
            <a:pPr>
              <a:lnSpc>
                <a:spcPct val="120000"/>
              </a:lnSpc>
            </a:pPr>
            <a:r>
              <a:rPr lang="en-US" sz="4400" dirty="0" smtClean="0"/>
              <a:t>Donors may indicate whether they would like to remain “anonymous,” meaning their name will not be printed in annual reports, newsletters, or elsewhere. Complete anonymity is not possible. </a:t>
            </a:r>
            <a:endParaRPr lang="en-US" sz="4400" dirty="0"/>
          </a:p>
          <a:p>
            <a:pPr>
              <a:lnSpc>
                <a:spcPct val="120000"/>
              </a:lnSpc>
            </a:pPr>
            <a:r>
              <a:rPr lang="en-US" sz="4400" dirty="0" smtClean="0"/>
              <a:t>Donors who work for companies with a matching gift policy should be encouraged to take advantage of it for Erie Gives.</a:t>
            </a:r>
          </a:p>
          <a:p>
            <a:pPr marL="1603364" lvl="4" indent="-227013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90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Deadlines, deadlines, deadlines!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26508"/>
            <a:ext cx="11029615" cy="4473146"/>
          </a:xfrm>
        </p:spPr>
        <p:txBody>
          <a:bodyPr anchor="t" anchorCtr="0">
            <a:normAutofit/>
          </a:bodyPr>
          <a:lstStyle/>
          <a:p>
            <a:pPr marL="406400" lvl="4" indent="-227013"/>
            <a:r>
              <a:rPr lang="en-US" sz="2400" dirty="0"/>
              <a:t>Organizations must register for Erie Gives by </a:t>
            </a:r>
            <a:r>
              <a:rPr lang="en-US" sz="2400" b="1" dirty="0"/>
              <a:t>Friday, July </a:t>
            </a:r>
            <a:r>
              <a:rPr lang="en-US" sz="2400" b="1" dirty="0" smtClean="0"/>
              <a:t>27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</a:t>
            </a:r>
            <a:r>
              <a:rPr lang="en-US" sz="2400" dirty="0" smtClean="0"/>
              <a:t>in </a:t>
            </a:r>
            <a:r>
              <a:rPr lang="en-US" sz="2400" dirty="0"/>
              <a:t>order to </a:t>
            </a:r>
            <a:r>
              <a:rPr lang="en-US" sz="2400" dirty="0" smtClean="0"/>
              <a:t>participate.</a:t>
            </a:r>
            <a:endParaRPr lang="en-US" sz="2400" dirty="0"/>
          </a:p>
          <a:p>
            <a:pPr marL="406400" lvl="4" indent="-227013"/>
            <a:r>
              <a:rPr lang="en-US" sz="2400" dirty="0" smtClean="0"/>
              <a:t>If </a:t>
            </a:r>
            <a:r>
              <a:rPr lang="en-US" sz="2400" dirty="0"/>
              <a:t>you would like your organization listed in the August issue of the Lake Erie Lifestyle magazine, you </a:t>
            </a:r>
            <a:r>
              <a:rPr lang="en-US" sz="2400" dirty="0" smtClean="0"/>
              <a:t>must register </a:t>
            </a:r>
            <a:r>
              <a:rPr lang="en-US" sz="2400" dirty="0"/>
              <a:t>by </a:t>
            </a:r>
            <a:r>
              <a:rPr lang="en-US" sz="2400" b="1" dirty="0"/>
              <a:t>Friday, June </a:t>
            </a:r>
            <a:r>
              <a:rPr lang="en-US" sz="2400" b="1" dirty="0" smtClean="0"/>
              <a:t>29</a:t>
            </a:r>
            <a:r>
              <a:rPr lang="en-US" sz="2400" b="1" baseline="30000" dirty="0" smtClean="0"/>
              <a:t>th</a:t>
            </a:r>
            <a:r>
              <a:rPr lang="en-US" sz="2400" dirty="0" smtClean="0"/>
              <a:t>.</a:t>
            </a:r>
          </a:p>
          <a:p>
            <a:pPr marL="406400" lvl="4" indent="-227013"/>
            <a:r>
              <a:rPr lang="en-US" sz="2400" dirty="0"/>
              <a:t>Registration </a:t>
            </a:r>
            <a:r>
              <a:rPr lang="en-US" sz="2400" dirty="0" smtClean="0"/>
              <a:t>must be </a:t>
            </a:r>
            <a:r>
              <a:rPr lang="en-US" sz="2400" dirty="0"/>
              <a:t>completed online at </a:t>
            </a:r>
            <a:r>
              <a:rPr lang="en-US" sz="2400" dirty="0">
                <a:hlinkClick r:id="rId3" action="ppaction://hlinkfile"/>
              </a:rPr>
              <a:t>www.ErieGives.org</a:t>
            </a:r>
            <a:r>
              <a:rPr lang="en-US" sz="2400" dirty="0" smtClean="0"/>
              <a:t>.</a:t>
            </a:r>
          </a:p>
          <a:p>
            <a:pPr marL="406400" lvl="4" indent="-227013"/>
            <a:r>
              <a:rPr lang="en-US" sz="2400" dirty="0" smtClean="0"/>
              <a:t>Checks will be disbursed at the Erie Zoo on August 24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at 9 a.m.</a:t>
            </a:r>
          </a:p>
          <a:p>
            <a:pPr marL="704400" lvl="5" indent="-227013"/>
            <a:r>
              <a:rPr lang="en-US" sz="2000" dirty="0"/>
              <a:t>Organizations will receive a paper copy of their donor listing on this day. For an electronic listing, organizations will be able to email Lisa </a:t>
            </a:r>
            <a:r>
              <a:rPr lang="en-US" sz="2000" dirty="0" err="1"/>
              <a:t>Bolte</a:t>
            </a:r>
            <a:r>
              <a:rPr lang="en-US" sz="2000" dirty="0"/>
              <a:t> at </a:t>
            </a:r>
            <a:r>
              <a:rPr lang="en-US" sz="2000" dirty="0" smtClean="0">
                <a:hlinkClick r:id="rId4"/>
              </a:rPr>
              <a:t>lbolte@eriecommunityfoundation.org</a:t>
            </a:r>
            <a:r>
              <a:rPr lang="en-US" sz="2000" dirty="0" smtClean="0"/>
              <a:t> after August 24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29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past </a:t>
            </a:r>
            <a:r>
              <a:rPr lang="en-US" dirty="0" smtClean="0"/>
              <a:t>Erie </a:t>
            </a:r>
            <a:r>
              <a:rPr lang="en-US" dirty="0"/>
              <a:t>gives days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t">
            <a:normAutofit/>
          </a:bodyPr>
          <a:lstStyle/>
          <a:p>
            <a:r>
              <a:rPr lang="en-US" sz="2400" dirty="0"/>
              <a:t>2011: $774,444</a:t>
            </a:r>
          </a:p>
          <a:p>
            <a:r>
              <a:rPr lang="en-US" sz="2400" dirty="0"/>
              <a:t>2012: $1.2 million</a:t>
            </a:r>
          </a:p>
          <a:p>
            <a:r>
              <a:rPr lang="en-US" sz="2400" dirty="0"/>
              <a:t>2013: $1.7 million</a:t>
            </a:r>
          </a:p>
          <a:p>
            <a:r>
              <a:rPr lang="en-US" sz="2400" dirty="0"/>
              <a:t>2014: $2.2 million</a:t>
            </a:r>
          </a:p>
          <a:p>
            <a:r>
              <a:rPr lang="en-US" sz="2400" dirty="0"/>
              <a:t>2015: $2.8 million</a:t>
            </a:r>
          </a:p>
          <a:p>
            <a:r>
              <a:rPr lang="en-US" sz="2400" dirty="0"/>
              <a:t>2016: $3.4 million</a:t>
            </a:r>
          </a:p>
          <a:p>
            <a:r>
              <a:rPr lang="en-US" sz="2400" dirty="0"/>
              <a:t>2017: $4.4 </a:t>
            </a:r>
            <a:r>
              <a:rPr lang="en-US" sz="2400" dirty="0" smtClean="0"/>
              <a:t>million</a:t>
            </a:r>
            <a:endParaRPr lang="en-US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21924841"/>
              </p:ext>
            </p:extLst>
          </p:nvPr>
        </p:nvGraphicFramePr>
        <p:xfrm>
          <a:off x="5794513" y="2227263"/>
          <a:ext cx="5816462" cy="3855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0802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Start Preparing Now!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600" dirty="0" smtClean="0"/>
              <a:t>Register!</a:t>
            </a:r>
          </a:p>
          <a:p>
            <a:r>
              <a:rPr lang="en-US" sz="2600" dirty="0" smtClean="0"/>
              <a:t>It is never too early to start talking to your donors/stakeholders.</a:t>
            </a:r>
          </a:p>
          <a:p>
            <a:r>
              <a:rPr lang="en-US" sz="2600" dirty="0" smtClean="0"/>
              <a:t>Utilize resources made available by The Nonprofit Partnership and The Erie Community Foundation.</a:t>
            </a:r>
          </a:p>
          <a:p>
            <a:pPr lvl="1"/>
            <a:r>
              <a:rPr lang="en-US" sz="2400" dirty="0" smtClean="0"/>
              <a:t>We’ll review the Erie Gives Toolkit at the end of this presentation!</a:t>
            </a:r>
          </a:p>
          <a:p>
            <a:r>
              <a:rPr lang="en-US" sz="2600" dirty="0"/>
              <a:t>Build your calendar and plan for the event</a:t>
            </a:r>
            <a:r>
              <a:rPr lang="en-US" sz="2600" dirty="0" smtClean="0"/>
              <a:t>.</a:t>
            </a:r>
            <a:endParaRPr lang="en-US" sz="2600" dirty="0"/>
          </a:p>
          <a:p>
            <a:pPr marL="1603364" lvl="4" indent="-227013"/>
            <a:endParaRPr lang="en-US" sz="2400" dirty="0" smtClean="0"/>
          </a:p>
          <a:p>
            <a:pPr marL="1603364" lvl="4" indent="-227013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68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April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6679"/>
            <a:ext cx="10515600" cy="4486273"/>
          </a:xfrm>
        </p:spPr>
        <p:txBody>
          <a:bodyPr anchor="t" anchorCtr="0">
            <a:normAutofit fontScale="62500" lnSpcReduction="20000"/>
          </a:bodyPr>
          <a:lstStyle/>
          <a:p>
            <a:pPr lvl="0"/>
            <a:r>
              <a:rPr lang="en-US" sz="3000" dirty="0" smtClean="0"/>
              <a:t>Create </a:t>
            </a:r>
            <a:r>
              <a:rPr lang="en-US" sz="3000" dirty="0"/>
              <a:t>a budget for Erie Gives to include collateral materials, advertising, mailings, etc.</a:t>
            </a:r>
          </a:p>
          <a:p>
            <a:pPr lvl="0"/>
            <a:r>
              <a:rPr lang="en-US" sz="3000" dirty="0"/>
              <a:t>Develop goals based on </a:t>
            </a:r>
            <a:r>
              <a:rPr lang="en-US" sz="3000" dirty="0" smtClean="0"/>
              <a:t>prior years’ totals (if your organization has participated in Erie Gives in the past) </a:t>
            </a:r>
            <a:r>
              <a:rPr lang="en-US" sz="3000" dirty="0"/>
              <a:t>and get buy-in on strategy from </a:t>
            </a:r>
            <a:r>
              <a:rPr lang="en-US" sz="3000" dirty="0" smtClean="0"/>
              <a:t>your leadership </a:t>
            </a:r>
            <a:r>
              <a:rPr lang="en-US" sz="3000" dirty="0"/>
              <a:t>and Board</a:t>
            </a:r>
            <a:r>
              <a:rPr lang="en-US" sz="3000" dirty="0" smtClean="0"/>
              <a:t>. </a:t>
            </a:r>
          </a:p>
          <a:p>
            <a:pPr lvl="1"/>
            <a:r>
              <a:rPr lang="en-US" sz="2600" dirty="0" smtClean="0"/>
              <a:t>Goal examples:</a:t>
            </a:r>
          </a:p>
          <a:p>
            <a:pPr lvl="2"/>
            <a:r>
              <a:rPr lang="en-US" sz="2200" dirty="0" smtClean="0"/>
              <a:t>Dollars to be raised</a:t>
            </a:r>
          </a:p>
          <a:p>
            <a:pPr lvl="2"/>
            <a:r>
              <a:rPr lang="en-US" sz="2200" dirty="0" smtClean="0"/>
              <a:t>Increase in donations </a:t>
            </a:r>
          </a:p>
          <a:p>
            <a:pPr lvl="2"/>
            <a:r>
              <a:rPr lang="en-US" sz="2200" dirty="0" smtClean="0"/>
              <a:t># of Donors</a:t>
            </a:r>
          </a:p>
          <a:p>
            <a:pPr lvl="2"/>
            <a:r>
              <a:rPr lang="en-US" sz="2200" dirty="0" smtClean="0"/>
              <a:t># of New Donors</a:t>
            </a:r>
          </a:p>
          <a:p>
            <a:pPr lvl="0"/>
            <a:r>
              <a:rPr lang="en-US" sz="3000" dirty="0" smtClean="0"/>
              <a:t>Identify </a:t>
            </a:r>
            <a:r>
              <a:rPr lang="en-US" sz="3000" dirty="0"/>
              <a:t>a specific program or project that will benefit from Erie Gives </a:t>
            </a:r>
            <a:r>
              <a:rPr lang="en-US" sz="3000" dirty="0" smtClean="0"/>
              <a:t>Day and build your messaging around that initiative.  </a:t>
            </a:r>
          </a:p>
          <a:p>
            <a:pPr lvl="1"/>
            <a:r>
              <a:rPr lang="en-US" sz="2600" dirty="0" smtClean="0"/>
              <a:t>Get your Case for Support and/or messaging in order.</a:t>
            </a:r>
          </a:p>
          <a:p>
            <a:pPr lvl="0"/>
            <a:r>
              <a:rPr lang="en-US" sz="3000" dirty="0" smtClean="0"/>
              <a:t>Use </a:t>
            </a:r>
            <a:r>
              <a:rPr lang="en-US" sz="3000" dirty="0"/>
              <a:t>the day to kick-off a specific project or fundraising goal</a:t>
            </a:r>
            <a:r>
              <a:rPr lang="en-US" sz="3000" dirty="0" smtClean="0"/>
              <a:t>.</a:t>
            </a:r>
          </a:p>
          <a:p>
            <a:pPr lvl="1"/>
            <a:r>
              <a:rPr lang="en-US" sz="2600" dirty="0" smtClean="0"/>
              <a:t>Develop your plan for that project or fundraising initiative.</a:t>
            </a:r>
            <a:endParaRPr lang="en-US" sz="3200" dirty="0"/>
          </a:p>
          <a:p>
            <a:pPr marL="1603364" lvl="4" indent="-227013"/>
            <a:endParaRPr lang="en-US" sz="2400" dirty="0" smtClean="0"/>
          </a:p>
          <a:p>
            <a:pPr marL="1603364" lvl="4" indent="-227013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01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May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6106"/>
            <a:ext cx="10515600" cy="4486273"/>
          </a:xfrm>
        </p:spPr>
        <p:txBody>
          <a:bodyPr anchor="t" anchorCtr="0">
            <a:normAutofit/>
          </a:bodyPr>
          <a:lstStyle/>
          <a:p>
            <a:pPr lvl="0"/>
            <a:r>
              <a:rPr lang="en-US" sz="2400" dirty="0" smtClean="0"/>
              <a:t>Build up your online and social media platforms.</a:t>
            </a:r>
          </a:p>
          <a:p>
            <a:pPr lvl="1"/>
            <a:r>
              <a:rPr lang="en-US" sz="2000" dirty="0" smtClean="0"/>
              <a:t>Use EG to develop goals for # of </a:t>
            </a:r>
            <a:r>
              <a:rPr lang="en-US" sz="2000" dirty="0" smtClean="0"/>
              <a:t>email addresses </a:t>
            </a:r>
            <a:r>
              <a:rPr lang="en-US" sz="2000" dirty="0" smtClean="0"/>
              <a:t>and followers.</a:t>
            </a:r>
          </a:p>
          <a:p>
            <a:pPr lvl="0"/>
            <a:r>
              <a:rPr lang="en-US" sz="2400" dirty="0" smtClean="0"/>
              <a:t>Mobilize your organization.</a:t>
            </a:r>
          </a:p>
          <a:p>
            <a:pPr lvl="1"/>
            <a:r>
              <a:rPr lang="en-US" sz="2000" dirty="0" smtClean="0"/>
              <a:t>Make sure your top stakeholders have all the information they need in advance.</a:t>
            </a:r>
          </a:p>
          <a:p>
            <a:pPr lvl="2"/>
            <a:r>
              <a:rPr lang="en-US" sz="1800" dirty="0" smtClean="0"/>
              <a:t>For example, have them download our “Information for Donors” flyer or direct them to the Donor FAQ page at </a:t>
            </a:r>
            <a:r>
              <a:rPr lang="en-US" sz="1800" dirty="0" smtClean="0">
                <a:hlinkClick r:id="rId3"/>
              </a:rPr>
              <a:t>www.ErieGives.org/Questions-for-Donors</a:t>
            </a:r>
            <a:r>
              <a:rPr lang="en-US" sz="1800" dirty="0"/>
              <a:t>. </a:t>
            </a:r>
            <a:endParaRPr lang="en-US" sz="1800" dirty="0" smtClean="0"/>
          </a:p>
          <a:p>
            <a:pPr lvl="1"/>
            <a:r>
              <a:rPr lang="en-US" sz="2000" dirty="0" smtClean="0"/>
              <a:t>Identify your goals. </a:t>
            </a:r>
          </a:p>
          <a:p>
            <a:pPr lvl="1"/>
            <a:r>
              <a:rPr lang="en-US" sz="2000" dirty="0" smtClean="0"/>
              <a:t>Develop </a:t>
            </a:r>
            <a:r>
              <a:rPr lang="en-US" sz="2000" dirty="0" smtClean="0"/>
              <a:t>your plans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227013" lvl="1" indent="-227013"/>
            <a:r>
              <a:rPr lang="en-US" sz="2400" dirty="0" smtClean="0"/>
              <a:t> Be mobile friendly. This is an ONLINE day of giving and mobile donations are a big part of this!</a:t>
            </a:r>
          </a:p>
          <a:p>
            <a:endParaRPr lang="en-US" sz="2400" dirty="0"/>
          </a:p>
          <a:p>
            <a:pPr marL="179387" lvl="4" indent="0">
              <a:buNone/>
            </a:pPr>
            <a:endParaRPr lang="en-US" sz="3200" dirty="0"/>
          </a:p>
          <a:p>
            <a:pPr marL="1603364" lvl="4" indent="-227013"/>
            <a:endParaRPr lang="en-US" sz="2400" dirty="0" smtClean="0"/>
          </a:p>
          <a:p>
            <a:pPr marL="1603364" lvl="4" indent="-227013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93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Brand Colors">
      <a:dk1>
        <a:srgbClr val="01243B"/>
      </a:dk1>
      <a:lt1>
        <a:sysClr val="window" lastClr="FFFFFF"/>
      </a:lt1>
      <a:dk2>
        <a:srgbClr val="01243B"/>
      </a:dk2>
      <a:lt2>
        <a:srgbClr val="C5C5C5"/>
      </a:lt2>
      <a:accent1>
        <a:srgbClr val="5288DB"/>
      </a:accent1>
      <a:accent2>
        <a:srgbClr val="71C42B"/>
      </a:accent2>
      <a:accent3>
        <a:srgbClr val="F2F39E"/>
      </a:accent3>
      <a:accent4>
        <a:srgbClr val="C5C5C5"/>
      </a:accent4>
      <a:accent5>
        <a:srgbClr val="9DA7B2"/>
      </a:accent5>
      <a:accent6>
        <a:srgbClr val="5288DB"/>
      </a:accent6>
      <a:hlink>
        <a:srgbClr val="5288DB"/>
      </a:hlink>
      <a:folHlink>
        <a:srgbClr val="71C42B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24502</TotalTime>
  <Words>1688</Words>
  <Application>Microsoft Office PowerPoint</Application>
  <PresentationFormat>Widescreen</PresentationFormat>
  <Paragraphs>170</Paragraphs>
  <Slides>21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Open Sans</vt:lpstr>
      <vt:lpstr>Open Sans</vt:lpstr>
      <vt:lpstr>Wingdings 2</vt:lpstr>
      <vt:lpstr>Dividend</vt:lpstr>
      <vt:lpstr>Give Your attention to Erie Gives: an orientation</vt:lpstr>
      <vt:lpstr>The Nonprofit Partnership </vt:lpstr>
      <vt:lpstr>What you need to know…</vt:lpstr>
      <vt:lpstr>What your donors need to know…</vt:lpstr>
      <vt:lpstr>Deadlines, deadlines, deadlines!</vt:lpstr>
      <vt:lpstr>Results of past Erie gives days</vt:lpstr>
      <vt:lpstr>Start Preparing Now!</vt:lpstr>
      <vt:lpstr>April</vt:lpstr>
      <vt:lpstr>May</vt:lpstr>
      <vt:lpstr>May (continued)</vt:lpstr>
      <vt:lpstr>June</vt:lpstr>
      <vt:lpstr>June (Continued)</vt:lpstr>
      <vt:lpstr>July</vt:lpstr>
      <vt:lpstr>July (Continued)</vt:lpstr>
      <vt:lpstr>August</vt:lpstr>
      <vt:lpstr>August (continued)</vt:lpstr>
      <vt:lpstr>August</vt:lpstr>
      <vt:lpstr>Some don’ts with these do’s </vt:lpstr>
      <vt:lpstr>Your checklist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Kehl</dc:creator>
  <cp:lastModifiedBy>EYates</cp:lastModifiedBy>
  <cp:revision>201</cp:revision>
  <cp:lastPrinted>2018-02-16T17:39:34Z</cp:lastPrinted>
  <dcterms:created xsi:type="dcterms:W3CDTF">2017-06-19T16:08:23Z</dcterms:created>
  <dcterms:modified xsi:type="dcterms:W3CDTF">2018-03-27T15:00:12Z</dcterms:modified>
</cp:coreProperties>
</file>